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</p:sldIdLst>
  <p:sldSz cx="14630400" cy="8229600"/>
  <p:notesSz cx="8229600" cy="14630400"/>
  <p:embeddedFontLst>
    <p:embeddedFont>
      <p:font typeface="Arial Black" panose="020B0A04020102020204" pitchFamily="34" charset="0"/>
      <p:bold r:id="rId17"/>
    </p:embeddedFont>
    <p:embeddedFont>
      <p:font typeface="Barlow Bold" panose="020B0604020202020204" charset="0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</p:embeddedFont>
    <p:embeddedFont>
      <p:font typeface="Montserrat Bold" panose="00000800000000000000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  <a:srgbClr val="7068F4"/>
    <a:srgbClr val="E07CC3"/>
    <a:srgbClr val="5641B5"/>
    <a:srgbClr val="C1A8CF"/>
    <a:srgbClr val="DEDFD7"/>
    <a:srgbClr val="FFA9A9"/>
    <a:srgbClr val="DECACF"/>
    <a:srgbClr val="EDF765"/>
    <a:srgbClr val="E2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kthi\Desktop\Excel%20Project%20Final%203\Zomato%20Restaurant%20Analysis%20Spreadsheet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kthi\Desktop\Excel%20Project%20Final%203\Zomato%20Restaurant%20Analysis%20Spreadsheet%20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kthi\Desktop\Excel%20Project%20Final%203\Zomato%20Restaurant%20Analysis%20Spreadsheet%20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kthi\Desktop\Excel%20Project%20Final%202\Zomato%20Restaurant%20Analysis%20Spreadsheet%20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kthi\Desktop\Excel%20Project%20Final\Zomato%20Restaurant%20Analysis%20Spreadsheet%20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 Restaurant Analysis Spreadsheet Project.xlsx]Charts!PivotTableCount of restaurant</c:name>
    <c:fmtId val="4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sz="1400">
                <a:latin typeface="Arial Black" panose="020B0A04020102020204" pitchFamily="34" charset="0"/>
              </a:rPr>
              <a:t>Count of Restaurants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7030A0"/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7030A0"/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7030A0"/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Charts!$C$89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68F4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Charts!$B$90:$B$105</c:f>
              <c:strCache>
                <c:ptCount val="15"/>
                <c:pt idx="0">
                  <c:v>India</c:v>
                </c:pt>
                <c:pt idx="1">
                  <c:v>United States of America</c:v>
                </c:pt>
                <c:pt idx="2">
                  <c:v>United Kingdom</c:v>
                </c:pt>
                <c:pt idx="3">
                  <c:v>Brazil</c:v>
                </c:pt>
                <c:pt idx="4">
                  <c:v>South Africa</c:v>
                </c:pt>
                <c:pt idx="5">
                  <c:v>United Arab Emirates</c:v>
                </c:pt>
                <c:pt idx="6">
                  <c:v>New Zealand</c:v>
                </c:pt>
                <c:pt idx="7">
                  <c:v>Turkey</c:v>
                </c:pt>
                <c:pt idx="8">
                  <c:v>Australia</c:v>
                </c:pt>
                <c:pt idx="9">
                  <c:v>Philippines</c:v>
                </c:pt>
                <c:pt idx="10">
                  <c:v>Indonesia</c:v>
                </c:pt>
                <c:pt idx="11">
                  <c:v>Sri Lanka</c:v>
                </c:pt>
                <c:pt idx="12">
                  <c:v>Singapore</c:v>
                </c:pt>
                <c:pt idx="13">
                  <c:v>Qatar</c:v>
                </c:pt>
                <c:pt idx="14">
                  <c:v>Canada</c:v>
                </c:pt>
              </c:strCache>
            </c:strRef>
          </c:cat>
          <c:val>
            <c:numRef>
              <c:f>Charts!$C$90:$C$105</c:f>
              <c:numCache>
                <c:formatCode>General</c:formatCode>
                <c:ptCount val="15"/>
                <c:pt idx="0">
                  <c:v>8652</c:v>
                </c:pt>
                <c:pt idx="1">
                  <c:v>434</c:v>
                </c:pt>
                <c:pt idx="2">
                  <c:v>80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  <c:pt idx="6">
                  <c:v>40</c:v>
                </c:pt>
                <c:pt idx="7">
                  <c:v>34</c:v>
                </c:pt>
                <c:pt idx="8">
                  <c:v>24</c:v>
                </c:pt>
                <c:pt idx="9">
                  <c:v>22</c:v>
                </c:pt>
                <c:pt idx="10">
                  <c:v>21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AB-4708-8578-A361AF4494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854855504"/>
        <c:axId val="854848784"/>
      </c:barChart>
      <c:catAx>
        <c:axId val="8548555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4848784"/>
        <c:crosses val="autoZero"/>
        <c:auto val="1"/>
        <c:lblAlgn val="ctr"/>
        <c:lblOffset val="100"/>
        <c:noMultiLvlLbl val="0"/>
      </c:catAx>
      <c:valAx>
        <c:axId val="85484878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485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 Restaurant Analysis Spreadsheet Project.xlsx]charts 2!PivotTableexpenditure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Expenditure</a:t>
            </a:r>
            <a:r>
              <a:rPr lang="en-US" baseline="0"/>
              <a:t>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'charts 2'!$M$77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68F4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'charts 2'!$L$78:$L$82</c:f>
              <c:strCache>
                <c:ptCount val="4"/>
                <c:pt idx="0">
                  <c:v>Australia</c:v>
                </c:pt>
                <c:pt idx="1">
                  <c:v>Canada</c:v>
                </c:pt>
                <c:pt idx="2">
                  <c:v>Singapore</c:v>
                </c:pt>
                <c:pt idx="3">
                  <c:v>Sri Lanka</c:v>
                </c:pt>
              </c:strCache>
            </c:strRef>
          </c:cat>
          <c:val>
            <c:numRef>
              <c:f>'charts 2'!$M$78:$M$82</c:f>
              <c:numCache>
                <c:formatCode>0.00</c:formatCode>
                <c:ptCount val="4"/>
                <c:pt idx="0">
                  <c:v>1345.0541666666677</c:v>
                </c:pt>
                <c:pt idx="1">
                  <c:v>2250.3999999999996</c:v>
                </c:pt>
                <c:pt idx="2">
                  <c:v>9701.6675000000032</c:v>
                </c:pt>
                <c:pt idx="3">
                  <c:v>593.75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E-4736-A4E4-E1CC4700C7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397734400"/>
        <c:axId val="397732000"/>
      </c:barChart>
      <c:catAx>
        <c:axId val="397734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732000"/>
        <c:crosses val="autoZero"/>
        <c:auto val="1"/>
        <c:lblAlgn val="ctr"/>
        <c:lblOffset val="100"/>
        <c:noMultiLvlLbl val="0"/>
      </c:catAx>
      <c:valAx>
        <c:axId val="397732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73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[Zomato Restaurant Analysis Spreadsheet Project.xlsx]Subjective question 6!pivot cuisine</c:name>
    <c:fmtId val="34"/>
  </c:pivotSource>
  <c:chart>
    <c:autoTitleDeleted val="1"/>
    <c:pivotFmts>
      <c:pivotFmt>
        <c:idx val="0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'Subjective question 6'!$C$4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68F4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'Subjective question 6'!$B$5:$B$29</c:f>
              <c:multiLvlStrCache>
                <c:ptCount val="20"/>
                <c:lvl>
                  <c:pt idx="0">
                    <c:v>Australian</c:v>
                  </c:pt>
                  <c:pt idx="1">
                    <c:v>Breakfast, Modern Australian</c:v>
                  </c:pt>
                  <c:pt idx="2">
                    <c:v>Mediterranean, Seafood</c:v>
                  </c:pt>
                  <c:pt idx="3">
                    <c:v>Modern Australian, Australian</c:v>
                  </c:pt>
                  <c:pt idx="4">
                    <c:v>Pizza, Bar Food</c:v>
                  </c:pt>
                  <c:pt idx="5">
                    <c:v>Asian</c:v>
                  </c:pt>
                  <c:pt idx="6">
                    <c:v>Chinese, Canadian</c:v>
                  </c:pt>
                  <c:pt idx="7">
                    <c:v>Italian, Mediterranean, Pizza</c:v>
                  </c:pt>
                  <c:pt idx="8">
                    <c:v>Japanese, Sushi</c:v>
                  </c:pt>
                  <c:pt idx="9">
                    <c:v>American, Steak</c:v>
                  </c:pt>
                  <c:pt idx="10">
                    <c:v>Bakery</c:v>
                  </c:pt>
                  <c:pt idx="11">
                    <c:v>Chinese, Seafood, Cantonese, Dim Sum</c:v>
                  </c:pt>
                  <c:pt idx="12">
                    <c:v>Finger Food</c:v>
                  </c:pt>
                  <c:pt idx="13">
                    <c:v>Italian</c:v>
                  </c:pt>
                  <c:pt idx="14">
                    <c:v>American, Fast Food, Steak, Beverages</c:v>
                  </c:pt>
                  <c:pt idx="15">
                    <c:v>Continental, American, Seafood</c:v>
                  </c:pt>
                  <c:pt idx="16">
                    <c:v>Desserts, Bakery</c:v>
                  </c:pt>
                  <c:pt idx="17">
                    <c:v>Juices, Desserts</c:v>
                  </c:pt>
                  <c:pt idx="18">
                    <c:v>Middle Eastern, Arabian</c:v>
                  </c:pt>
                  <c:pt idx="19">
                    <c:v>Seafood</c:v>
                  </c:pt>
                </c:lvl>
                <c:lvl>
                  <c:pt idx="0">
                    <c:v>Australia</c:v>
                  </c:pt>
                  <c:pt idx="5">
                    <c:v>Canada</c:v>
                  </c:pt>
                  <c:pt idx="9">
                    <c:v>Singapore</c:v>
                  </c:pt>
                  <c:pt idx="14">
                    <c:v>Sri Lanka</c:v>
                  </c:pt>
                </c:lvl>
              </c:multiLvlStrCache>
            </c:multiLvlStrRef>
          </c:cat>
          <c:val>
            <c:numRef>
              <c:f>'Subjective question 6'!$C$5:$C$29</c:f>
              <c:numCache>
                <c:formatCode>0.0</c:formatCode>
                <c:ptCount val="20"/>
                <c:pt idx="0">
                  <c:v>4.0999999999999996</c:v>
                </c:pt>
                <c:pt idx="1">
                  <c:v>4.0999999999999996</c:v>
                </c:pt>
                <c:pt idx="2">
                  <c:v>4.4000000000000004</c:v>
                </c:pt>
                <c:pt idx="3">
                  <c:v>4.4000000000000004</c:v>
                </c:pt>
                <c:pt idx="4">
                  <c:v>4.5999999999999996</c:v>
                </c:pt>
                <c:pt idx="5">
                  <c:v>3.3</c:v>
                </c:pt>
                <c:pt idx="6">
                  <c:v>3</c:v>
                </c:pt>
                <c:pt idx="7">
                  <c:v>4.3</c:v>
                </c:pt>
                <c:pt idx="8">
                  <c:v>3.7</c:v>
                </c:pt>
                <c:pt idx="9">
                  <c:v>4</c:v>
                </c:pt>
                <c:pt idx="10">
                  <c:v>4.2</c:v>
                </c:pt>
                <c:pt idx="11">
                  <c:v>3.9</c:v>
                </c:pt>
                <c:pt idx="12">
                  <c:v>3.9</c:v>
                </c:pt>
                <c:pt idx="13">
                  <c:v>4.0999999999999996</c:v>
                </c:pt>
                <c:pt idx="14">
                  <c:v>4.2</c:v>
                </c:pt>
                <c:pt idx="15">
                  <c:v>4.2</c:v>
                </c:pt>
                <c:pt idx="16">
                  <c:v>4.2</c:v>
                </c:pt>
                <c:pt idx="17">
                  <c:v>4.5</c:v>
                </c:pt>
                <c:pt idx="18">
                  <c:v>4.2</c:v>
                </c:pt>
                <c:pt idx="19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6-44D9-B8D8-45B30A122D0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63733648"/>
        <c:axId val="1263707728"/>
      </c:barChart>
      <c:catAx>
        <c:axId val="126373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707728"/>
        <c:crosses val="autoZero"/>
        <c:auto val="1"/>
        <c:lblAlgn val="ctr"/>
        <c:lblOffset val="100"/>
        <c:noMultiLvlLbl val="0"/>
      </c:catAx>
      <c:valAx>
        <c:axId val="126370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73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 Restaurant Analysis Spreadsheet Project.xlsx]Charts!PivotTableyearwise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Year-wise Restaurants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Charts!$C$39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Charts!$B$40:$B$49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Charts!$C$40:$C$49</c:f>
              <c:numCache>
                <c:formatCode>General</c:formatCode>
                <c:ptCount val="9"/>
                <c:pt idx="0">
                  <c:v>7</c:v>
                </c:pt>
                <c:pt idx="1">
                  <c:v>7</c:v>
                </c:pt>
                <c:pt idx="2">
                  <c:v>10</c:v>
                </c:pt>
                <c:pt idx="3">
                  <c:v>12</c:v>
                </c:pt>
                <c:pt idx="4">
                  <c:v>4</c:v>
                </c:pt>
                <c:pt idx="5">
                  <c:v>10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BC-4937-99C5-4CA0B87CCD6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3456768"/>
        <c:axId val="903467328"/>
      </c:lineChart>
      <c:catAx>
        <c:axId val="903456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467328"/>
        <c:crosses val="autoZero"/>
        <c:auto val="1"/>
        <c:lblAlgn val="ctr"/>
        <c:lblOffset val="100"/>
        <c:noMultiLvlLbl val="0"/>
      </c:catAx>
      <c:valAx>
        <c:axId val="90346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456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[Zomato Restaurant Analysis Spreadsheet Project.xlsx]Subjective Question 1 &amp; 2!PivotTable6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r>
              <a:rPr lang="en-IN" sz="1600" b="1" dirty="0">
                <a:solidFill>
                  <a:schemeClr val="tx1"/>
                </a:solidFill>
                <a:latin typeface="Montserrat" panose="00000500000000000000" pitchFamily="2" charset="0"/>
              </a:rPr>
              <a:t>Countries where the team can open new restaurants</a:t>
            </a:r>
          </a:p>
          <a:p>
            <a:pPr>
              <a:defRPr b="1">
                <a:latin typeface="Montserrat" panose="00000500000000000000" pitchFamily="2" charset="0"/>
              </a:defRPr>
            </a:pPr>
            <a:endParaRPr lang="en-IN" b="1" dirty="0">
              <a:latin typeface="Montserrat" panose="00000500000000000000" pitchFamily="2" charset="0"/>
            </a:endParaRPr>
          </a:p>
        </c:rich>
      </c:tx>
      <c:layout>
        <c:manualLayout>
          <c:xMode val="edge"/>
          <c:yMode val="edge"/>
          <c:x val="0.22480991572958836"/>
          <c:y val="4.46758167077880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tint val="65000"/>
                  <a:lumMod val="110000"/>
                </a:schemeClr>
              </a:gs>
              <a:gs pos="88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tint val="65000"/>
                  <a:lumMod val="110000"/>
                </a:schemeClr>
              </a:gs>
              <a:gs pos="88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65000"/>
                  <a:lumMod val="110000"/>
                </a:schemeClr>
              </a:gs>
              <a:gs pos="88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65000"/>
                  <a:lumMod val="110000"/>
                </a:schemeClr>
              </a:gs>
              <a:gs pos="88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65000"/>
                  <a:lumMod val="110000"/>
                </a:schemeClr>
              </a:gs>
              <a:gs pos="88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65000"/>
                  <a:lumMod val="110000"/>
                </a:schemeClr>
              </a:gs>
              <a:gs pos="88000">
                <a:schemeClr val="accent1">
                  <a:tint val="90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4891088002643648E-2"/>
          <c:y val="0.28176206471150272"/>
          <c:w val="0.88136005253082417"/>
          <c:h val="0.379849548095191"/>
        </c:manualLayout>
      </c:layout>
      <c:lineChart>
        <c:grouping val="standard"/>
        <c:varyColors val="0"/>
        <c:ser>
          <c:idx val="0"/>
          <c:order val="0"/>
          <c:tx>
            <c:strRef>
              <c:f>'Subjective Question 1 &amp; 2'!$F$4</c:f>
              <c:strCache>
                <c:ptCount val="1"/>
                <c:pt idx="0">
                  <c:v>Average of Rating</c:v>
                </c:pt>
              </c:strCache>
            </c:strRef>
          </c:tx>
          <c:spPr>
            <a:ln w="22225" cap="rnd" cmpd="sng" algn="ctr">
              <a:solidFill>
                <a:srgbClr val="E995AD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'Subjective Question 1 &amp; 2'!$E$5:$E$9</c:f>
              <c:strCache>
                <c:ptCount val="4"/>
                <c:pt idx="0">
                  <c:v>Canada</c:v>
                </c:pt>
                <c:pt idx="1">
                  <c:v>Singapore</c:v>
                </c:pt>
                <c:pt idx="2">
                  <c:v>Sri Lanka</c:v>
                </c:pt>
                <c:pt idx="3">
                  <c:v>Australia</c:v>
                </c:pt>
              </c:strCache>
            </c:strRef>
          </c:cat>
          <c:val>
            <c:numRef>
              <c:f>'Subjective Question 1 &amp; 2'!$F$5:$F$9</c:f>
              <c:numCache>
                <c:formatCode>General</c:formatCode>
                <c:ptCount val="4"/>
                <c:pt idx="0">
                  <c:v>3.5750000000000002</c:v>
                </c:pt>
                <c:pt idx="1">
                  <c:v>3.5750000000000002</c:v>
                </c:pt>
                <c:pt idx="2">
                  <c:v>3.8699999999999997</c:v>
                </c:pt>
                <c:pt idx="3">
                  <c:v>3.6583333333333328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A9-41D8-9122-180399E6AF03}"/>
            </c:ext>
          </c:extLst>
        </c:ser>
        <c:ser>
          <c:idx val="1"/>
          <c:order val="1"/>
          <c:tx>
            <c:strRef>
              <c:f>'Subjective Question 1 &amp; 2'!$G$4</c:f>
              <c:strCache>
                <c:ptCount val="1"/>
                <c:pt idx="0">
                  <c:v>Count of RestaurantID</c:v>
                </c:pt>
              </c:strCache>
            </c:strRef>
          </c:tx>
          <c:spPr>
            <a:ln w="22225" cap="rnd" cmpd="sng" algn="ctr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13260316307478118"/>
                  <c:y val="-0.1082865069230993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A9-41D8-9122-180399E6AF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'Subjective Question 1 &amp; 2'!$E$5:$E$9</c:f>
              <c:strCache>
                <c:ptCount val="4"/>
                <c:pt idx="0">
                  <c:v>Canada</c:v>
                </c:pt>
                <c:pt idx="1">
                  <c:v>Singapore</c:v>
                </c:pt>
                <c:pt idx="2">
                  <c:v>Sri Lanka</c:v>
                </c:pt>
                <c:pt idx="3">
                  <c:v>Australia</c:v>
                </c:pt>
              </c:strCache>
            </c:strRef>
          </c:cat>
          <c:val>
            <c:numRef>
              <c:f>'Subjective Question 1 &amp; 2'!$G$5:$G$9</c:f>
              <c:numCache>
                <c:formatCode>General</c:formatCode>
                <c:ptCount val="4"/>
                <c:pt idx="0">
                  <c:v>4</c:v>
                </c:pt>
                <c:pt idx="1">
                  <c:v>20</c:v>
                </c:pt>
                <c:pt idx="2">
                  <c:v>20</c:v>
                </c:pt>
                <c:pt idx="3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DA9-41D8-9122-180399E6AF0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901876352"/>
        <c:axId val="1901876832"/>
      </c:lineChart>
      <c:catAx>
        <c:axId val="190187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901876832"/>
        <c:crosses val="autoZero"/>
        <c:auto val="1"/>
        <c:lblAlgn val="ctr"/>
        <c:lblOffset val="100"/>
        <c:noMultiLvlLbl val="0"/>
      </c:catAx>
      <c:valAx>
        <c:axId val="1901876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1876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5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001A-62B6-0B6D-1C2F-BABD2F977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87380-7B0A-5F3F-D5CD-779970A4E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BB71-C4A8-E9E9-3C3F-6821929C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C33DD-C730-F93E-20BD-DAB229504E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09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90715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ZOMATO RESTAURANT ANALYSIS</a:t>
            </a:r>
            <a:endParaRPr lang="en-US" sz="6150" dirty="0">
              <a:latin typeface="Montserrat Bold" panose="00000800000000000000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574381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Zomato's comprehensive dataset offers invaluable insights into the global restaurant industry, empowering data-driven decisions for strategic expansion and growth. This analysis leverages Zomato's data to uncover key trends, consumer preferences, and opportunities that will guide the opening of new restaurants.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656784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58309" y="6559671"/>
            <a:ext cx="246852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Sakthi Ganesh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1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9194" y="338218"/>
            <a:ext cx="958457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Impact of Reservations and Online Delivery</a:t>
            </a:r>
            <a:endParaRPr lang="en-US" sz="4450" dirty="0">
              <a:latin typeface="Montserrat Bold" panose="00000800000000000000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22" y="447280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5422" y="5230996"/>
            <a:ext cx="34377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Reservation Impact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495422" y="5717128"/>
            <a:ext cx="4565571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with table booking options have a higher average rating (3.5) compared to those without (2.8), indicating the positive influence of reservation systems on customer satisfaction.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914" y="447280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85913" y="5230996"/>
            <a:ext cx="39027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Online Delivery Impact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9385914" y="5717128"/>
            <a:ext cx="456569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offering online delivery have a notably higher average rating (3.3) than those without (2.8), showcasing the importance of convenient delivery options for customers.</a:t>
            </a:r>
            <a:endParaRPr lang="en-US" sz="17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B89F0D7-E55A-871E-8697-50960489E87B}"/>
              </a:ext>
            </a:extLst>
          </p:cNvPr>
          <p:cNvSpPr/>
          <p:nvPr/>
        </p:nvSpPr>
        <p:spPr>
          <a:xfrm>
            <a:off x="12473609" y="7494104"/>
            <a:ext cx="2067339" cy="646044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4" name="object 3">
            <a:extLst>
              <a:ext uri="{FF2B5EF4-FFF2-40B4-BE49-F238E27FC236}">
                <a16:creationId xmlns:a16="http://schemas.microsoft.com/office/drawing/2014/main" id="{E9424233-4EB4-717D-26DE-067C7E0B75B9}"/>
              </a:ext>
            </a:extLst>
          </p:cNvPr>
          <p:cNvGrpSpPr/>
          <p:nvPr/>
        </p:nvGrpSpPr>
        <p:grpSpPr>
          <a:xfrm>
            <a:off x="4275340" y="2312464"/>
            <a:ext cx="1506220" cy="1515745"/>
            <a:chOff x="4833746" y="1773935"/>
            <a:chExt cx="1506220" cy="1515745"/>
          </a:xfrm>
        </p:grpSpPr>
        <p:sp>
          <p:nvSpPr>
            <p:cNvPr id="165" name="object 4">
              <a:extLst>
                <a:ext uri="{FF2B5EF4-FFF2-40B4-BE49-F238E27FC236}">
                  <a16:creationId xmlns:a16="http://schemas.microsoft.com/office/drawing/2014/main" id="{4224C01B-4F39-3005-6B61-EEBBD2665A54}"/>
                </a:ext>
              </a:extLst>
            </p:cNvPr>
            <p:cNvSpPr/>
            <p:nvPr/>
          </p:nvSpPr>
          <p:spPr>
            <a:xfrm>
              <a:off x="4833746" y="1783460"/>
              <a:ext cx="1506220" cy="1506220"/>
            </a:xfrm>
            <a:custGeom>
              <a:avLst/>
              <a:gdLst/>
              <a:ahLst/>
              <a:cxnLst/>
              <a:rect l="l" t="t" r="r" b="b"/>
              <a:pathLst>
                <a:path w="1506220" h="1506220">
                  <a:moveTo>
                    <a:pt x="752855" y="0"/>
                  </a:moveTo>
                  <a:lnTo>
                    <a:pt x="752855" y="752983"/>
                  </a:lnTo>
                  <a:lnTo>
                    <a:pt x="232790" y="208534"/>
                  </a:lnTo>
                  <a:lnTo>
                    <a:pt x="196969" y="245144"/>
                  </a:lnTo>
                  <a:lnTo>
                    <a:pt x="163909" y="283876"/>
                  </a:lnTo>
                  <a:lnTo>
                    <a:pt x="133677" y="324572"/>
                  </a:lnTo>
                  <a:lnTo>
                    <a:pt x="106341" y="367072"/>
                  </a:lnTo>
                  <a:lnTo>
                    <a:pt x="81968" y="411218"/>
                  </a:lnTo>
                  <a:lnTo>
                    <a:pt x="60626" y="456850"/>
                  </a:lnTo>
                  <a:lnTo>
                    <a:pt x="42382" y="503811"/>
                  </a:lnTo>
                  <a:lnTo>
                    <a:pt x="27304" y="551942"/>
                  </a:lnTo>
                  <a:lnTo>
                    <a:pt x="15460" y="601083"/>
                  </a:lnTo>
                  <a:lnTo>
                    <a:pt x="6916" y="651076"/>
                  </a:lnTo>
                  <a:lnTo>
                    <a:pt x="1740" y="701762"/>
                  </a:lnTo>
                  <a:lnTo>
                    <a:pt x="0" y="752983"/>
                  </a:lnTo>
                  <a:lnTo>
                    <a:pt x="1481" y="800595"/>
                  </a:lnTo>
                  <a:lnTo>
                    <a:pt x="5865" y="847421"/>
                  </a:lnTo>
                  <a:lnTo>
                    <a:pt x="13065" y="893371"/>
                  </a:lnTo>
                  <a:lnTo>
                    <a:pt x="22992" y="938358"/>
                  </a:lnTo>
                  <a:lnTo>
                    <a:pt x="35558" y="982293"/>
                  </a:lnTo>
                  <a:lnTo>
                    <a:pt x="50674" y="1025088"/>
                  </a:lnTo>
                  <a:lnTo>
                    <a:pt x="68254" y="1066656"/>
                  </a:lnTo>
                  <a:lnTo>
                    <a:pt x="88207" y="1106907"/>
                  </a:lnTo>
                  <a:lnTo>
                    <a:pt x="110447" y="1145754"/>
                  </a:lnTo>
                  <a:lnTo>
                    <a:pt x="134884" y="1183108"/>
                  </a:lnTo>
                  <a:lnTo>
                    <a:pt x="161432" y="1218882"/>
                  </a:lnTo>
                  <a:lnTo>
                    <a:pt x="190001" y="1252987"/>
                  </a:lnTo>
                  <a:lnTo>
                    <a:pt x="220503" y="1285335"/>
                  </a:lnTo>
                  <a:lnTo>
                    <a:pt x="252851" y="1315837"/>
                  </a:lnTo>
                  <a:lnTo>
                    <a:pt x="286956" y="1344406"/>
                  </a:lnTo>
                  <a:lnTo>
                    <a:pt x="322730" y="1370954"/>
                  </a:lnTo>
                  <a:lnTo>
                    <a:pt x="360084" y="1395391"/>
                  </a:lnTo>
                  <a:lnTo>
                    <a:pt x="398931" y="1417631"/>
                  </a:lnTo>
                  <a:lnTo>
                    <a:pt x="439182" y="1437584"/>
                  </a:lnTo>
                  <a:lnTo>
                    <a:pt x="480750" y="1455164"/>
                  </a:lnTo>
                  <a:lnTo>
                    <a:pt x="523545" y="1470280"/>
                  </a:lnTo>
                  <a:lnTo>
                    <a:pt x="567480" y="1482846"/>
                  </a:lnTo>
                  <a:lnTo>
                    <a:pt x="612467" y="1492773"/>
                  </a:lnTo>
                  <a:lnTo>
                    <a:pt x="658417" y="1499973"/>
                  </a:lnTo>
                  <a:lnTo>
                    <a:pt x="705243" y="1504357"/>
                  </a:lnTo>
                  <a:lnTo>
                    <a:pt x="752855" y="1505839"/>
                  </a:lnTo>
                  <a:lnTo>
                    <a:pt x="800468" y="1504357"/>
                  </a:lnTo>
                  <a:lnTo>
                    <a:pt x="847294" y="1499973"/>
                  </a:lnTo>
                  <a:lnTo>
                    <a:pt x="893244" y="1492773"/>
                  </a:lnTo>
                  <a:lnTo>
                    <a:pt x="938231" y="1482846"/>
                  </a:lnTo>
                  <a:lnTo>
                    <a:pt x="982166" y="1470280"/>
                  </a:lnTo>
                  <a:lnTo>
                    <a:pt x="1024961" y="1455164"/>
                  </a:lnTo>
                  <a:lnTo>
                    <a:pt x="1066529" y="1437584"/>
                  </a:lnTo>
                  <a:lnTo>
                    <a:pt x="1106780" y="1417631"/>
                  </a:lnTo>
                  <a:lnTo>
                    <a:pt x="1145627" y="1395391"/>
                  </a:lnTo>
                  <a:lnTo>
                    <a:pt x="1182981" y="1370954"/>
                  </a:lnTo>
                  <a:lnTo>
                    <a:pt x="1218755" y="1344406"/>
                  </a:lnTo>
                  <a:lnTo>
                    <a:pt x="1252860" y="1315837"/>
                  </a:lnTo>
                  <a:lnTo>
                    <a:pt x="1285208" y="1285335"/>
                  </a:lnTo>
                  <a:lnTo>
                    <a:pt x="1315710" y="1252987"/>
                  </a:lnTo>
                  <a:lnTo>
                    <a:pt x="1344279" y="1218882"/>
                  </a:lnTo>
                  <a:lnTo>
                    <a:pt x="1370827" y="1183108"/>
                  </a:lnTo>
                  <a:lnTo>
                    <a:pt x="1395264" y="1145754"/>
                  </a:lnTo>
                  <a:lnTo>
                    <a:pt x="1417504" y="1106907"/>
                  </a:lnTo>
                  <a:lnTo>
                    <a:pt x="1437457" y="1066656"/>
                  </a:lnTo>
                  <a:lnTo>
                    <a:pt x="1455037" y="1025088"/>
                  </a:lnTo>
                  <a:lnTo>
                    <a:pt x="1470153" y="982293"/>
                  </a:lnTo>
                  <a:lnTo>
                    <a:pt x="1482719" y="938358"/>
                  </a:lnTo>
                  <a:lnTo>
                    <a:pt x="1492646" y="893371"/>
                  </a:lnTo>
                  <a:lnTo>
                    <a:pt x="1499846" y="847421"/>
                  </a:lnTo>
                  <a:lnTo>
                    <a:pt x="1504230" y="800595"/>
                  </a:lnTo>
                  <a:lnTo>
                    <a:pt x="1505712" y="752983"/>
                  </a:lnTo>
                  <a:lnTo>
                    <a:pt x="1504230" y="705369"/>
                  </a:lnTo>
                  <a:lnTo>
                    <a:pt x="1499846" y="658542"/>
                  </a:lnTo>
                  <a:lnTo>
                    <a:pt x="1492646" y="612590"/>
                  </a:lnTo>
                  <a:lnTo>
                    <a:pt x="1482719" y="567599"/>
                  </a:lnTo>
                  <a:lnTo>
                    <a:pt x="1470153" y="523660"/>
                  </a:lnTo>
                  <a:lnTo>
                    <a:pt x="1455037" y="480860"/>
                  </a:lnTo>
                  <a:lnTo>
                    <a:pt x="1437457" y="439287"/>
                  </a:lnTo>
                  <a:lnTo>
                    <a:pt x="1417504" y="399029"/>
                  </a:lnTo>
                  <a:lnTo>
                    <a:pt x="1395264" y="360176"/>
                  </a:lnTo>
                  <a:lnTo>
                    <a:pt x="1370827" y="322815"/>
                  </a:lnTo>
                  <a:lnTo>
                    <a:pt x="1344279" y="287034"/>
                  </a:lnTo>
                  <a:lnTo>
                    <a:pt x="1315710" y="252922"/>
                  </a:lnTo>
                  <a:lnTo>
                    <a:pt x="1285208" y="220567"/>
                  </a:lnTo>
                  <a:lnTo>
                    <a:pt x="1252860" y="190057"/>
                  </a:lnTo>
                  <a:lnTo>
                    <a:pt x="1218755" y="161481"/>
                  </a:lnTo>
                  <a:lnTo>
                    <a:pt x="1182981" y="134926"/>
                  </a:lnTo>
                  <a:lnTo>
                    <a:pt x="1145627" y="110482"/>
                  </a:lnTo>
                  <a:lnTo>
                    <a:pt x="1106780" y="88236"/>
                  </a:lnTo>
                  <a:lnTo>
                    <a:pt x="1066529" y="68276"/>
                  </a:lnTo>
                  <a:lnTo>
                    <a:pt x="1024961" y="50692"/>
                  </a:lnTo>
                  <a:lnTo>
                    <a:pt x="982166" y="35570"/>
                  </a:lnTo>
                  <a:lnTo>
                    <a:pt x="938231" y="23000"/>
                  </a:lnTo>
                  <a:lnTo>
                    <a:pt x="893244" y="13070"/>
                  </a:lnTo>
                  <a:lnTo>
                    <a:pt x="847294" y="5867"/>
                  </a:lnTo>
                  <a:lnTo>
                    <a:pt x="800468" y="1481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C1A8C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66" name="object 5">
              <a:extLst>
                <a:ext uri="{FF2B5EF4-FFF2-40B4-BE49-F238E27FC236}">
                  <a16:creationId xmlns:a16="http://schemas.microsoft.com/office/drawing/2014/main" id="{B557477A-2882-D966-E401-029F59B212F9}"/>
                </a:ext>
              </a:extLst>
            </p:cNvPr>
            <p:cNvSpPr/>
            <p:nvPr/>
          </p:nvSpPr>
          <p:spPr>
            <a:xfrm>
              <a:off x="5066537" y="1783460"/>
              <a:ext cx="520065" cy="753110"/>
            </a:xfrm>
            <a:custGeom>
              <a:avLst/>
              <a:gdLst/>
              <a:ahLst/>
              <a:cxnLst/>
              <a:rect l="l" t="t" r="r" b="b"/>
              <a:pathLst>
                <a:path w="520064" h="753110">
                  <a:moveTo>
                    <a:pt x="520064" y="0"/>
                  </a:moveTo>
                  <a:lnTo>
                    <a:pt x="471822" y="1546"/>
                  </a:lnTo>
                  <a:lnTo>
                    <a:pt x="424021" y="6151"/>
                  </a:lnTo>
                  <a:lnTo>
                    <a:pt x="376797" y="13759"/>
                  </a:lnTo>
                  <a:lnTo>
                    <a:pt x="330284" y="24318"/>
                  </a:lnTo>
                  <a:lnTo>
                    <a:pt x="284618" y="37772"/>
                  </a:lnTo>
                  <a:lnTo>
                    <a:pt x="239934" y="54070"/>
                  </a:lnTo>
                  <a:lnTo>
                    <a:pt x="196367" y="73156"/>
                  </a:lnTo>
                  <a:lnTo>
                    <a:pt x="154050" y="94977"/>
                  </a:lnTo>
                  <a:lnTo>
                    <a:pt x="113121" y="119479"/>
                  </a:lnTo>
                  <a:lnTo>
                    <a:pt x="73712" y="146608"/>
                  </a:lnTo>
                  <a:lnTo>
                    <a:pt x="35960" y="176311"/>
                  </a:lnTo>
                  <a:lnTo>
                    <a:pt x="0" y="208534"/>
                  </a:lnTo>
                  <a:lnTo>
                    <a:pt x="520064" y="752983"/>
                  </a:lnTo>
                  <a:lnTo>
                    <a:pt x="520064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67" name="object 6">
              <a:extLst>
                <a:ext uri="{FF2B5EF4-FFF2-40B4-BE49-F238E27FC236}">
                  <a16:creationId xmlns:a16="http://schemas.microsoft.com/office/drawing/2014/main" id="{6CBE516F-030E-6F27-1934-4FF124225A4F}"/>
                </a:ext>
              </a:extLst>
            </p:cNvPr>
            <p:cNvSpPr/>
            <p:nvPr/>
          </p:nvSpPr>
          <p:spPr>
            <a:xfrm>
              <a:off x="5066537" y="1783460"/>
              <a:ext cx="520065" cy="753110"/>
            </a:xfrm>
            <a:custGeom>
              <a:avLst/>
              <a:gdLst/>
              <a:ahLst/>
              <a:cxnLst/>
              <a:rect l="l" t="t" r="r" b="b"/>
              <a:pathLst>
                <a:path w="520064" h="753110">
                  <a:moveTo>
                    <a:pt x="0" y="208534"/>
                  </a:moveTo>
                  <a:lnTo>
                    <a:pt x="35960" y="176311"/>
                  </a:lnTo>
                  <a:lnTo>
                    <a:pt x="73712" y="146608"/>
                  </a:lnTo>
                  <a:lnTo>
                    <a:pt x="113121" y="119479"/>
                  </a:lnTo>
                  <a:lnTo>
                    <a:pt x="154050" y="94977"/>
                  </a:lnTo>
                  <a:lnTo>
                    <a:pt x="196367" y="73156"/>
                  </a:lnTo>
                  <a:lnTo>
                    <a:pt x="239934" y="54070"/>
                  </a:lnTo>
                  <a:lnTo>
                    <a:pt x="284618" y="37772"/>
                  </a:lnTo>
                  <a:lnTo>
                    <a:pt x="330284" y="24318"/>
                  </a:lnTo>
                  <a:lnTo>
                    <a:pt x="376797" y="13759"/>
                  </a:lnTo>
                  <a:lnTo>
                    <a:pt x="424021" y="6151"/>
                  </a:lnTo>
                  <a:lnTo>
                    <a:pt x="471822" y="1546"/>
                  </a:lnTo>
                  <a:lnTo>
                    <a:pt x="520064" y="0"/>
                  </a:lnTo>
                  <a:lnTo>
                    <a:pt x="520064" y="752983"/>
                  </a:lnTo>
                  <a:lnTo>
                    <a:pt x="0" y="208534"/>
                  </a:ln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68" name="object 7">
            <a:extLst>
              <a:ext uri="{FF2B5EF4-FFF2-40B4-BE49-F238E27FC236}">
                <a16:creationId xmlns:a16="http://schemas.microsoft.com/office/drawing/2014/main" id="{C11F240A-A7B4-4674-A899-382454A494E7}"/>
              </a:ext>
            </a:extLst>
          </p:cNvPr>
          <p:cNvSpPr txBox="1"/>
          <p:nvPr/>
        </p:nvSpPr>
        <p:spPr>
          <a:xfrm>
            <a:off x="4988209" y="3253101"/>
            <a:ext cx="3155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chemeClr val="tx1"/>
                </a:solidFill>
                <a:latin typeface="Franklin Gothic Medium"/>
                <a:cs typeface="Franklin Gothic Medium"/>
              </a:rPr>
              <a:t>88%</a:t>
            </a:r>
            <a:endParaRPr sz="1200" dirty="0">
              <a:solidFill>
                <a:schemeClr val="tx1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169" name="object 8">
            <a:extLst>
              <a:ext uri="{FF2B5EF4-FFF2-40B4-BE49-F238E27FC236}">
                <a16:creationId xmlns:a16="http://schemas.microsoft.com/office/drawing/2014/main" id="{0AE012D0-50E4-B320-74AC-BFCAE0976980}"/>
              </a:ext>
            </a:extLst>
          </p:cNvPr>
          <p:cNvSpPr txBox="1"/>
          <p:nvPr/>
        </p:nvSpPr>
        <p:spPr>
          <a:xfrm>
            <a:off x="4678660" y="2471759"/>
            <a:ext cx="3155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chemeClr val="tx1"/>
                </a:solidFill>
                <a:latin typeface="Franklin Gothic Medium"/>
                <a:cs typeface="Franklin Gothic Medium"/>
              </a:rPr>
              <a:t>12%</a:t>
            </a:r>
            <a:endParaRPr sz="1200" dirty="0">
              <a:solidFill>
                <a:schemeClr val="tx1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170" name="object 11">
            <a:extLst>
              <a:ext uri="{FF2B5EF4-FFF2-40B4-BE49-F238E27FC236}">
                <a16:creationId xmlns:a16="http://schemas.microsoft.com/office/drawing/2014/main" id="{61E68919-BD67-421B-24FC-1D4579FBB4B9}"/>
              </a:ext>
            </a:extLst>
          </p:cNvPr>
          <p:cNvSpPr txBox="1"/>
          <p:nvPr/>
        </p:nvSpPr>
        <p:spPr>
          <a:xfrm>
            <a:off x="6042532" y="2883083"/>
            <a:ext cx="25336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No</a:t>
            </a:r>
          </a:p>
          <a:p>
            <a:pPr marL="12700">
              <a:lnSpc>
                <a:spcPts val="1415"/>
              </a:lnSpc>
            </a:pPr>
            <a:r>
              <a:rPr sz="1200" spc="-20" dirty="0">
                <a:solidFill>
                  <a:schemeClr val="tx1"/>
                </a:solidFill>
                <a:latin typeface="Franklin Gothic Medium"/>
                <a:cs typeface="Franklin Gothic Medium"/>
              </a:rPr>
              <a:t>Yes</a:t>
            </a:r>
            <a:endParaRPr sz="1200" dirty="0">
              <a:solidFill>
                <a:schemeClr val="tx1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171" name="object 10">
            <a:extLst>
              <a:ext uri="{FF2B5EF4-FFF2-40B4-BE49-F238E27FC236}">
                <a16:creationId xmlns:a16="http://schemas.microsoft.com/office/drawing/2014/main" id="{FAC9861A-58DA-AE7F-EF61-69BD55740C66}"/>
              </a:ext>
            </a:extLst>
          </p:cNvPr>
          <p:cNvSpPr/>
          <p:nvPr/>
        </p:nvSpPr>
        <p:spPr>
          <a:xfrm>
            <a:off x="5918753" y="2924890"/>
            <a:ext cx="76200" cy="78105"/>
          </a:xfrm>
          <a:custGeom>
            <a:avLst/>
            <a:gdLst/>
            <a:ahLst/>
            <a:cxnLst/>
            <a:rect l="l" t="t" r="r" b="b"/>
            <a:pathLst>
              <a:path w="76200" h="78105">
                <a:moveTo>
                  <a:pt x="76199" y="0"/>
                </a:moveTo>
                <a:lnTo>
                  <a:pt x="0" y="0"/>
                </a:lnTo>
                <a:lnTo>
                  <a:pt x="0" y="77724"/>
                </a:lnTo>
                <a:lnTo>
                  <a:pt x="76199" y="77724"/>
                </a:lnTo>
                <a:lnTo>
                  <a:pt x="76199" y="0"/>
                </a:lnTo>
                <a:close/>
              </a:path>
            </a:pathLst>
          </a:custGeom>
          <a:solidFill>
            <a:srgbClr val="C1A8CF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72" name="object 12">
            <a:extLst>
              <a:ext uri="{FF2B5EF4-FFF2-40B4-BE49-F238E27FC236}">
                <a16:creationId xmlns:a16="http://schemas.microsoft.com/office/drawing/2014/main" id="{203C3859-77E3-5EBC-0E05-B5E1289C2E74}"/>
              </a:ext>
            </a:extLst>
          </p:cNvPr>
          <p:cNvSpPr/>
          <p:nvPr/>
        </p:nvSpPr>
        <p:spPr>
          <a:xfrm>
            <a:off x="5918753" y="313684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199" y="0"/>
                </a:moveTo>
                <a:lnTo>
                  <a:pt x="0" y="0"/>
                </a:lnTo>
                <a:lnTo>
                  <a:pt x="0" y="76200"/>
                </a:lnTo>
                <a:lnTo>
                  <a:pt x="76199" y="76200"/>
                </a:lnTo>
                <a:lnTo>
                  <a:pt x="76199" y="0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grpSp>
        <p:nvGrpSpPr>
          <p:cNvPr id="173" name="object 13">
            <a:extLst>
              <a:ext uri="{FF2B5EF4-FFF2-40B4-BE49-F238E27FC236}">
                <a16:creationId xmlns:a16="http://schemas.microsoft.com/office/drawing/2014/main" id="{04400D6F-A1C8-618D-02EE-208B594344C8}"/>
              </a:ext>
            </a:extLst>
          </p:cNvPr>
          <p:cNvGrpSpPr/>
          <p:nvPr/>
        </p:nvGrpSpPr>
        <p:grpSpPr>
          <a:xfrm>
            <a:off x="9092901" y="2043564"/>
            <a:ext cx="1961514" cy="1910080"/>
            <a:chOff x="8054340" y="1519427"/>
            <a:chExt cx="1961514" cy="1910080"/>
          </a:xfrm>
        </p:grpSpPr>
        <p:pic>
          <p:nvPicPr>
            <p:cNvPr id="174" name="object 14">
              <a:extLst>
                <a:ext uri="{FF2B5EF4-FFF2-40B4-BE49-F238E27FC236}">
                  <a16:creationId xmlns:a16="http://schemas.microsoft.com/office/drawing/2014/main" id="{70D0D48D-31C7-179A-E704-AD8415BFBBA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1982" y="1607667"/>
              <a:ext cx="1873484" cy="1821332"/>
            </a:xfrm>
            <a:prstGeom prst="rect">
              <a:avLst/>
            </a:prstGeom>
          </p:spPr>
        </p:pic>
        <p:pic>
          <p:nvPicPr>
            <p:cNvPr id="175" name="object 15">
              <a:extLst>
                <a:ext uri="{FF2B5EF4-FFF2-40B4-BE49-F238E27FC236}">
                  <a16:creationId xmlns:a16="http://schemas.microsoft.com/office/drawing/2014/main" id="{F63F77AD-31BE-7B0F-8447-DFFDDFC57E2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4340" y="1519427"/>
              <a:ext cx="1264157" cy="1297686"/>
            </a:xfrm>
            <a:prstGeom prst="rect">
              <a:avLst/>
            </a:prstGeom>
          </p:spPr>
        </p:pic>
        <p:sp>
          <p:nvSpPr>
            <p:cNvPr id="176" name="object 16">
              <a:extLst>
                <a:ext uri="{FF2B5EF4-FFF2-40B4-BE49-F238E27FC236}">
                  <a16:creationId xmlns:a16="http://schemas.microsoft.com/office/drawing/2014/main" id="{BAF36B6D-61EA-EF45-ADE7-48004BA1D1C2}"/>
                </a:ext>
              </a:extLst>
            </p:cNvPr>
            <p:cNvSpPr/>
            <p:nvPr/>
          </p:nvSpPr>
          <p:spPr>
            <a:xfrm>
              <a:off x="8318246" y="1783461"/>
              <a:ext cx="1505585" cy="1506220"/>
            </a:xfrm>
            <a:custGeom>
              <a:avLst/>
              <a:gdLst/>
              <a:ahLst/>
              <a:cxnLst/>
              <a:rect l="l" t="t" r="r" b="b"/>
              <a:pathLst>
                <a:path w="1505584" h="1506220">
                  <a:moveTo>
                    <a:pt x="752221" y="0"/>
                  </a:moveTo>
                  <a:lnTo>
                    <a:pt x="752221" y="752983"/>
                  </a:lnTo>
                  <a:lnTo>
                    <a:pt x="0" y="785367"/>
                  </a:lnTo>
                  <a:lnTo>
                    <a:pt x="3580" y="833285"/>
                  </a:lnTo>
                  <a:lnTo>
                    <a:pt x="10084" y="880295"/>
                  </a:lnTo>
                  <a:lnTo>
                    <a:pt x="19417" y="926308"/>
                  </a:lnTo>
                  <a:lnTo>
                    <a:pt x="31488" y="971236"/>
                  </a:lnTo>
                  <a:lnTo>
                    <a:pt x="46202" y="1014989"/>
                  </a:lnTo>
                  <a:lnTo>
                    <a:pt x="63467" y="1057477"/>
                  </a:lnTo>
                  <a:lnTo>
                    <a:pt x="83189" y="1098612"/>
                  </a:lnTo>
                  <a:lnTo>
                    <a:pt x="105276" y="1138303"/>
                  </a:lnTo>
                  <a:lnTo>
                    <a:pt x="129633" y="1176463"/>
                  </a:lnTo>
                  <a:lnTo>
                    <a:pt x="156169" y="1213002"/>
                  </a:lnTo>
                  <a:lnTo>
                    <a:pt x="184789" y="1247830"/>
                  </a:lnTo>
                  <a:lnTo>
                    <a:pt x="215401" y="1280858"/>
                  </a:lnTo>
                  <a:lnTo>
                    <a:pt x="247912" y="1311997"/>
                  </a:lnTo>
                  <a:lnTo>
                    <a:pt x="282228" y="1341158"/>
                  </a:lnTo>
                  <a:lnTo>
                    <a:pt x="318256" y="1368252"/>
                  </a:lnTo>
                  <a:lnTo>
                    <a:pt x="355904" y="1393188"/>
                  </a:lnTo>
                  <a:lnTo>
                    <a:pt x="395077" y="1415879"/>
                  </a:lnTo>
                  <a:lnTo>
                    <a:pt x="435683" y="1436234"/>
                  </a:lnTo>
                  <a:lnTo>
                    <a:pt x="477629" y="1454165"/>
                  </a:lnTo>
                  <a:lnTo>
                    <a:pt x="520821" y="1469583"/>
                  </a:lnTo>
                  <a:lnTo>
                    <a:pt x="565167" y="1482397"/>
                  </a:lnTo>
                  <a:lnTo>
                    <a:pt x="610573" y="1492519"/>
                  </a:lnTo>
                  <a:lnTo>
                    <a:pt x="656946" y="1499859"/>
                  </a:lnTo>
                  <a:lnTo>
                    <a:pt x="704193" y="1504329"/>
                  </a:lnTo>
                  <a:lnTo>
                    <a:pt x="752221" y="1505839"/>
                  </a:lnTo>
                  <a:lnTo>
                    <a:pt x="799833" y="1504357"/>
                  </a:lnTo>
                  <a:lnTo>
                    <a:pt x="846659" y="1499973"/>
                  </a:lnTo>
                  <a:lnTo>
                    <a:pt x="892609" y="1492773"/>
                  </a:lnTo>
                  <a:lnTo>
                    <a:pt x="937596" y="1482846"/>
                  </a:lnTo>
                  <a:lnTo>
                    <a:pt x="981531" y="1470280"/>
                  </a:lnTo>
                  <a:lnTo>
                    <a:pt x="1024326" y="1455164"/>
                  </a:lnTo>
                  <a:lnTo>
                    <a:pt x="1065894" y="1437584"/>
                  </a:lnTo>
                  <a:lnTo>
                    <a:pt x="1106145" y="1417631"/>
                  </a:lnTo>
                  <a:lnTo>
                    <a:pt x="1144992" y="1395391"/>
                  </a:lnTo>
                  <a:lnTo>
                    <a:pt x="1182346" y="1370954"/>
                  </a:lnTo>
                  <a:lnTo>
                    <a:pt x="1218120" y="1344406"/>
                  </a:lnTo>
                  <a:lnTo>
                    <a:pt x="1252225" y="1315837"/>
                  </a:lnTo>
                  <a:lnTo>
                    <a:pt x="1284573" y="1285335"/>
                  </a:lnTo>
                  <a:lnTo>
                    <a:pt x="1315075" y="1252987"/>
                  </a:lnTo>
                  <a:lnTo>
                    <a:pt x="1343644" y="1218882"/>
                  </a:lnTo>
                  <a:lnTo>
                    <a:pt x="1370192" y="1183108"/>
                  </a:lnTo>
                  <a:lnTo>
                    <a:pt x="1394629" y="1145754"/>
                  </a:lnTo>
                  <a:lnTo>
                    <a:pt x="1416869" y="1106907"/>
                  </a:lnTo>
                  <a:lnTo>
                    <a:pt x="1436822" y="1066656"/>
                  </a:lnTo>
                  <a:lnTo>
                    <a:pt x="1454402" y="1025088"/>
                  </a:lnTo>
                  <a:lnTo>
                    <a:pt x="1469518" y="982293"/>
                  </a:lnTo>
                  <a:lnTo>
                    <a:pt x="1482084" y="938358"/>
                  </a:lnTo>
                  <a:lnTo>
                    <a:pt x="1492011" y="893371"/>
                  </a:lnTo>
                  <a:lnTo>
                    <a:pt x="1499211" y="847421"/>
                  </a:lnTo>
                  <a:lnTo>
                    <a:pt x="1503595" y="800595"/>
                  </a:lnTo>
                  <a:lnTo>
                    <a:pt x="1505077" y="752983"/>
                  </a:lnTo>
                  <a:lnTo>
                    <a:pt x="1503595" y="705369"/>
                  </a:lnTo>
                  <a:lnTo>
                    <a:pt x="1499211" y="658542"/>
                  </a:lnTo>
                  <a:lnTo>
                    <a:pt x="1492011" y="612590"/>
                  </a:lnTo>
                  <a:lnTo>
                    <a:pt x="1482084" y="567599"/>
                  </a:lnTo>
                  <a:lnTo>
                    <a:pt x="1469518" y="523660"/>
                  </a:lnTo>
                  <a:lnTo>
                    <a:pt x="1454402" y="480860"/>
                  </a:lnTo>
                  <a:lnTo>
                    <a:pt x="1436822" y="439287"/>
                  </a:lnTo>
                  <a:lnTo>
                    <a:pt x="1416869" y="399029"/>
                  </a:lnTo>
                  <a:lnTo>
                    <a:pt x="1394629" y="360176"/>
                  </a:lnTo>
                  <a:lnTo>
                    <a:pt x="1370192" y="322815"/>
                  </a:lnTo>
                  <a:lnTo>
                    <a:pt x="1343644" y="287034"/>
                  </a:lnTo>
                  <a:lnTo>
                    <a:pt x="1315075" y="252922"/>
                  </a:lnTo>
                  <a:lnTo>
                    <a:pt x="1284573" y="220567"/>
                  </a:lnTo>
                  <a:lnTo>
                    <a:pt x="1252225" y="190057"/>
                  </a:lnTo>
                  <a:lnTo>
                    <a:pt x="1218120" y="161481"/>
                  </a:lnTo>
                  <a:lnTo>
                    <a:pt x="1182346" y="134926"/>
                  </a:lnTo>
                  <a:lnTo>
                    <a:pt x="1144992" y="110482"/>
                  </a:lnTo>
                  <a:lnTo>
                    <a:pt x="1106145" y="88236"/>
                  </a:lnTo>
                  <a:lnTo>
                    <a:pt x="1065894" y="68276"/>
                  </a:lnTo>
                  <a:lnTo>
                    <a:pt x="1024326" y="50692"/>
                  </a:lnTo>
                  <a:lnTo>
                    <a:pt x="981531" y="35570"/>
                  </a:lnTo>
                  <a:lnTo>
                    <a:pt x="937596" y="23000"/>
                  </a:lnTo>
                  <a:lnTo>
                    <a:pt x="892609" y="13070"/>
                  </a:lnTo>
                  <a:lnTo>
                    <a:pt x="846659" y="5867"/>
                  </a:lnTo>
                  <a:lnTo>
                    <a:pt x="799833" y="1481"/>
                  </a:lnTo>
                  <a:lnTo>
                    <a:pt x="752221" y="0"/>
                  </a:lnTo>
                  <a:close/>
                </a:path>
              </a:pathLst>
            </a:custGeom>
            <a:solidFill>
              <a:srgbClr val="5641B5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77" name="object 17">
              <a:extLst>
                <a:ext uri="{FF2B5EF4-FFF2-40B4-BE49-F238E27FC236}">
                  <a16:creationId xmlns:a16="http://schemas.microsoft.com/office/drawing/2014/main" id="{642FA88E-DF5F-120D-A8FC-F8BD44A966C5}"/>
                </a:ext>
              </a:extLst>
            </p:cNvPr>
            <p:cNvSpPr/>
            <p:nvPr/>
          </p:nvSpPr>
          <p:spPr>
            <a:xfrm>
              <a:off x="8317675" y="1783461"/>
              <a:ext cx="753110" cy="785495"/>
            </a:xfrm>
            <a:custGeom>
              <a:avLst/>
              <a:gdLst/>
              <a:ahLst/>
              <a:cxnLst/>
              <a:rect l="l" t="t" r="r" b="b"/>
              <a:pathLst>
                <a:path w="753109" h="785494">
                  <a:moveTo>
                    <a:pt x="752791" y="0"/>
                  </a:moveTo>
                  <a:lnTo>
                    <a:pt x="672774" y="4292"/>
                  </a:lnTo>
                  <a:lnTo>
                    <a:pt x="626181" y="10689"/>
                  </a:lnTo>
                  <a:lnTo>
                    <a:pt x="580584" y="19862"/>
                  </a:lnTo>
                  <a:lnTo>
                    <a:pt x="536066" y="31717"/>
                  </a:lnTo>
                  <a:lnTo>
                    <a:pt x="492714" y="46165"/>
                  </a:lnTo>
                  <a:lnTo>
                    <a:pt x="450610" y="63111"/>
                  </a:lnTo>
                  <a:lnTo>
                    <a:pt x="409839" y="82465"/>
                  </a:lnTo>
                  <a:lnTo>
                    <a:pt x="370486" y="104134"/>
                  </a:lnTo>
                  <a:lnTo>
                    <a:pt x="332634" y="128027"/>
                  </a:lnTo>
                  <a:lnTo>
                    <a:pt x="296368" y="154052"/>
                  </a:lnTo>
                  <a:lnTo>
                    <a:pt x="261772" y="182117"/>
                  </a:lnTo>
                  <a:lnTo>
                    <a:pt x="228931" y="212130"/>
                  </a:lnTo>
                  <a:lnTo>
                    <a:pt x="197928" y="243998"/>
                  </a:lnTo>
                  <a:lnTo>
                    <a:pt x="168849" y="277631"/>
                  </a:lnTo>
                  <a:lnTo>
                    <a:pt x="141777" y="312936"/>
                  </a:lnTo>
                  <a:lnTo>
                    <a:pt x="116796" y="349821"/>
                  </a:lnTo>
                  <a:lnTo>
                    <a:pt x="93992" y="388195"/>
                  </a:lnTo>
                  <a:lnTo>
                    <a:pt x="73447" y="427965"/>
                  </a:lnTo>
                  <a:lnTo>
                    <a:pt x="55247" y="469039"/>
                  </a:lnTo>
                  <a:lnTo>
                    <a:pt x="39476" y="511326"/>
                  </a:lnTo>
                  <a:lnTo>
                    <a:pt x="26217" y="554734"/>
                  </a:lnTo>
                  <a:lnTo>
                    <a:pt x="15556" y="599171"/>
                  </a:lnTo>
                  <a:lnTo>
                    <a:pt x="7577" y="644545"/>
                  </a:lnTo>
                  <a:lnTo>
                    <a:pt x="2363" y="690763"/>
                  </a:lnTo>
                  <a:lnTo>
                    <a:pt x="0" y="737735"/>
                  </a:lnTo>
                  <a:lnTo>
                    <a:pt x="570" y="785367"/>
                  </a:lnTo>
                  <a:lnTo>
                    <a:pt x="752791" y="752983"/>
                  </a:lnTo>
                  <a:lnTo>
                    <a:pt x="752791" y="0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78" name="object 19">
            <a:extLst>
              <a:ext uri="{FF2B5EF4-FFF2-40B4-BE49-F238E27FC236}">
                <a16:creationId xmlns:a16="http://schemas.microsoft.com/office/drawing/2014/main" id="{9620EB17-6569-D7DA-A8D0-62448DFEF746}"/>
              </a:ext>
            </a:extLst>
          </p:cNvPr>
          <p:cNvSpPr txBox="1"/>
          <p:nvPr/>
        </p:nvSpPr>
        <p:spPr>
          <a:xfrm>
            <a:off x="9642966" y="2583238"/>
            <a:ext cx="3155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chemeClr val="tx1"/>
                </a:solidFill>
                <a:latin typeface="Franklin Gothic Medium"/>
                <a:cs typeface="Franklin Gothic Medium"/>
              </a:rPr>
              <a:t>26%</a:t>
            </a:r>
            <a:endParaRPr sz="1200" dirty="0">
              <a:solidFill>
                <a:schemeClr val="tx1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179" name="object 18">
            <a:extLst>
              <a:ext uri="{FF2B5EF4-FFF2-40B4-BE49-F238E27FC236}">
                <a16:creationId xmlns:a16="http://schemas.microsoft.com/office/drawing/2014/main" id="{DA4FE7AA-F1F2-A3FC-FC6A-25A3AB19891D}"/>
              </a:ext>
            </a:extLst>
          </p:cNvPr>
          <p:cNvSpPr txBox="1"/>
          <p:nvPr/>
        </p:nvSpPr>
        <p:spPr>
          <a:xfrm>
            <a:off x="10160609" y="3048413"/>
            <a:ext cx="298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solidFill>
                  <a:schemeClr val="tx1"/>
                </a:solidFill>
                <a:latin typeface="Franklin Gothic Medium"/>
                <a:cs typeface="Franklin Gothic Medium"/>
              </a:rPr>
              <a:t>7</a:t>
            </a:r>
            <a:r>
              <a:rPr sz="12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4</a:t>
            </a:r>
            <a:r>
              <a:rPr sz="1200" spc="-65" dirty="0">
                <a:solidFill>
                  <a:schemeClr val="tx1"/>
                </a:solidFill>
                <a:latin typeface="Franklin Gothic Medium"/>
                <a:cs typeface="Franklin Gothic Medium"/>
              </a:rPr>
              <a:t>%</a:t>
            </a:r>
            <a:endParaRPr sz="1200" dirty="0">
              <a:solidFill>
                <a:schemeClr val="tx1"/>
              </a:solidFill>
              <a:latin typeface="Franklin Gothic Medium"/>
              <a:cs typeface="Franklin Gothic Medium"/>
            </a:endParaRPr>
          </a:p>
        </p:txBody>
      </p:sp>
      <p:grpSp>
        <p:nvGrpSpPr>
          <p:cNvPr id="180" name="object 45">
            <a:extLst>
              <a:ext uri="{FF2B5EF4-FFF2-40B4-BE49-F238E27FC236}">
                <a16:creationId xmlns:a16="http://schemas.microsoft.com/office/drawing/2014/main" id="{DCF80187-9EA3-2490-C6B4-B90A45BCF66C}"/>
              </a:ext>
            </a:extLst>
          </p:cNvPr>
          <p:cNvGrpSpPr/>
          <p:nvPr/>
        </p:nvGrpSpPr>
        <p:grpSpPr>
          <a:xfrm>
            <a:off x="6315056" y="2371247"/>
            <a:ext cx="2345690" cy="1616964"/>
            <a:chOff x="4462271" y="3713987"/>
            <a:chExt cx="2345690" cy="1616964"/>
          </a:xfrm>
        </p:grpSpPr>
        <p:sp>
          <p:nvSpPr>
            <p:cNvPr id="181" name="object 46">
              <a:extLst>
                <a:ext uri="{FF2B5EF4-FFF2-40B4-BE49-F238E27FC236}">
                  <a16:creationId xmlns:a16="http://schemas.microsoft.com/office/drawing/2014/main" id="{7445005B-9339-C248-968B-E223FA3BE144}"/>
                </a:ext>
              </a:extLst>
            </p:cNvPr>
            <p:cNvSpPr/>
            <p:nvPr/>
          </p:nvSpPr>
          <p:spPr>
            <a:xfrm>
              <a:off x="4462271" y="4250435"/>
              <a:ext cx="2345690" cy="536575"/>
            </a:xfrm>
            <a:custGeom>
              <a:avLst/>
              <a:gdLst/>
              <a:ahLst/>
              <a:cxnLst/>
              <a:rect l="l" t="t" r="r" b="b"/>
              <a:pathLst>
                <a:path w="2345690" h="536575">
                  <a:moveTo>
                    <a:pt x="0" y="536447"/>
                  </a:moveTo>
                  <a:lnTo>
                    <a:pt x="2345435" y="536447"/>
                  </a:lnTo>
                </a:path>
                <a:path w="2345690" h="536575">
                  <a:moveTo>
                    <a:pt x="0" y="0"/>
                  </a:moveTo>
                  <a:lnTo>
                    <a:pt x="234543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82" name="object 47">
              <a:extLst>
                <a:ext uri="{FF2B5EF4-FFF2-40B4-BE49-F238E27FC236}">
                  <a16:creationId xmlns:a16="http://schemas.microsoft.com/office/drawing/2014/main" id="{4472C1AD-E6E5-E952-6CD2-19EBDDF0BCF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4879" y="3765803"/>
              <a:ext cx="582155" cy="1565148"/>
            </a:xfrm>
            <a:prstGeom prst="rect">
              <a:avLst/>
            </a:prstGeom>
          </p:spPr>
        </p:pic>
        <p:pic>
          <p:nvPicPr>
            <p:cNvPr id="183" name="object 48">
              <a:extLst>
                <a:ext uri="{FF2B5EF4-FFF2-40B4-BE49-F238E27FC236}">
                  <a16:creationId xmlns:a16="http://schemas.microsoft.com/office/drawing/2014/main" id="{47B6ED9A-92B8-4618-FA30-6A32E737AA8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6835" y="4479010"/>
              <a:ext cx="583666" cy="851941"/>
            </a:xfrm>
            <a:prstGeom prst="rect">
              <a:avLst/>
            </a:prstGeom>
          </p:spPr>
        </p:pic>
        <p:sp>
          <p:nvSpPr>
            <p:cNvPr id="184" name="object 49">
              <a:extLst>
                <a:ext uri="{FF2B5EF4-FFF2-40B4-BE49-F238E27FC236}">
                  <a16:creationId xmlns:a16="http://schemas.microsoft.com/office/drawing/2014/main" id="{F0A1F60B-1267-01A1-2C66-A8D3A0C0FE60}"/>
                </a:ext>
              </a:extLst>
            </p:cNvPr>
            <p:cNvSpPr/>
            <p:nvPr/>
          </p:nvSpPr>
          <p:spPr>
            <a:xfrm>
              <a:off x="4462271" y="3715511"/>
              <a:ext cx="2345690" cy="0"/>
            </a:xfrm>
            <a:custGeom>
              <a:avLst/>
              <a:gdLst/>
              <a:ahLst/>
              <a:cxnLst/>
              <a:rect l="l" t="t" r="r" b="b"/>
              <a:pathLst>
                <a:path w="2345690">
                  <a:moveTo>
                    <a:pt x="0" y="0"/>
                  </a:moveTo>
                  <a:lnTo>
                    <a:pt x="234543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85" name="object 50">
              <a:extLst>
                <a:ext uri="{FF2B5EF4-FFF2-40B4-BE49-F238E27FC236}">
                  <a16:creationId xmlns:a16="http://schemas.microsoft.com/office/drawing/2014/main" id="{FF0DC8EF-525D-F19E-0437-8FAD3B64CEE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4879" y="3713987"/>
              <a:ext cx="1755648" cy="877824"/>
            </a:xfrm>
            <a:prstGeom prst="rect">
              <a:avLst/>
            </a:prstGeom>
          </p:spPr>
        </p:pic>
        <p:sp>
          <p:nvSpPr>
            <p:cNvPr id="186" name="object 51">
              <a:extLst>
                <a:ext uri="{FF2B5EF4-FFF2-40B4-BE49-F238E27FC236}">
                  <a16:creationId xmlns:a16="http://schemas.microsoft.com/office/drawing/2014/main" id="{E76F87A2-CA27-C16B-A9C8-65EB58154391}"/>
                </a:ext>
              </a:extLst>
            </p:cNvPr>
            <p:cNvSpPr/>
            <p:nvPr/>
          </p:nvSpPr>
          <p:spPr>
            <a:xfrm>
              <a:off x="4814315" y="3805427"/>
              <a:ext cx="467995" cy="1516380"/>
            </a:xfrm>
            <a:custGeom>
              <a:avLst/>
              <a:gdLst/>
              <a:ahLst/>
              <a:cxnLst/>
              <a:rect l="l" t="t" r="r" b="b"/>
              <a:pathLst>
                <a:path w="467995" h="1516379">
                  <a:moveTo>
                    <a:pt x="467867" y="0"/>
                  </a:moveTo>
                  <a:lnTo>
                    <a:pt x="0" y="0"/>
                  </a:lnTo>
                  <a:lnTo>
                    <a:pt x="0" y="1516380"/>
                  </a:lnTo>
                  <a:lnTo>
                    <a:pt x="467867" y="1516380"/>
                  </a:lnTo>
                  <a:lnTo>
                    <a:pt x="467867" y="0"/>
                  </a:lnTo>
                  <a:close/>
                </a:path>
              </a:pathLst>
            </a:custGeom>
            <a:solidFill>
              <a:srgbClr val="C1A8C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87" name="object 52">
              <a:extLst>
                <a:ext uri="{FF2B5EF4-FFF2-40B4-BE49-F238E27FC236}">
                  <a16:creationId xmlns:a16="http://schemas.microsoft.com/office/drawing/2014/main" id="{951911A2-DDB3-5722-8C69-86ACEA360740}"/>
                </a:ext>
              </a:extLst>
            </p:cNvPr>
            <p:cNvSpPr/>
            <p:nvPr/>
          </p:nvSpPr>
          <p:spPr>
            <a:xfrm>
              <a:off x="5986271" y="4518659"/>
              <a:ext cx="469900" cy="803275"/>
            </a:xfrm>
            <a:custGeom>
              <a:avLst/>
              <a:gdLst/>
              <a:ahLst/>
              <a:cxnLst/>
              <a:rect l="l" t="t" r="r" b="b"/>
              <a:pathLst>
                <a:path w="469900" h="803275">
                  <a:moveTo>
                    <a:pt x="469391" y="0"/>
                  </a:moveTo>
                  <a:lnTo>
                    <a:pt x="0" y="0"/>
                  </a:lnTo>
                  <a:lnTo>
                    <a:pt x="0" y="803147"/>
                  </a:lnTo>
                  <a:lnTo>
                    <a:pt x="469391" y="803147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88" name="object 53">
              <a:extLst>
                <a:ext uri="{FF2B5EF4-FFF2-40B4-BE49-F238E27FC236}">
                  <a16:creationId xmlns:a16="http://schemas.microsoft.com/office/drawing/2014/main" id="{C072EF6B-07A1-7968-7CDA-9210F0BC8A8D}"/>
                </a:ext>
              </a:extLst>
            </p:cNvPr>
            <p:cNvSpPr/>
            <p:nvPr/>
          </p:nvSpPr>
          <p:spPr>
            <a:xfrm>
              <a:off x="4814316" y="3715511"/>
              <a:ext cx="1641475" cy="803275"/>
            </a:xfrm>
            <a:custGeom>
              <a:avLst/>
              <a:gdLst/>
              <a:ahLst/>
              <a:cxnLst/>
              <a:rect l="l" t="t" r="r" b="b"/>
              <a:pathLst>
                <a:path w="1641475" h="803275">
                  <a:moveTo>
                    <a:pt x="467868" y="0"/>
                  </a:moveTo>
                  <a:lnTo>
                    <a:pt x="0" y="0"/>
                  </a:lnTo>
                  <a:lnTo>
                    <a:pt x="0" y="89916"/>
                  </a:lnTo>
                  <a:lnTo>
                    <a:pt x="467868" y="89916"/>
                  </a:lnTo>
                  <a:lnTo>
                    <a:pt x="467868" y="0"/>
                  </a:lnTo>
                  <a:close/>
                </a:path>
                <a:path w="1641475" h="803275">
                  <a:moveTo>
                    <a:pt x="1641348" y="0"/>
                  </a:moveTo>
                  <a:lnTo>
                    <a:pt x="1171956" y="0"/>
                  </a:lnTo>
                  <a:lnTo>
                    <a:pt x="1171956" y="803148"/>
                  </a:lnTo>
                  <a:lnTo>
                    <a:pt x="1641348" y="803148"/>
                  </a:lnTo>
                  <a:lnTo>
                    <a:pt x="164134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89" name="object 54">
              <a:extLst>
                <a:ext uri="{FF2B5EF4-FFF2-40B4-BE49-F238E27FC236}">
                  <a16:creationId xmlns:a16="http://schemas.microsoft.com/office/drawing/2014/main" id="{B0C11ADB-D1F0-1668-0AE5-8EA4515E5E95}"/>
                </a:ext>
              </a:extLst>
            </p:cNvPr>
            <p:cNvSpPr/>
            <p:nvPr/>
          </p:nvSpPr>
          <p:spPr>
            <a:xfrm>
              <a:off x="4462271" y="5321808"/>
              <a:ext cx="2345690" cy="0"/>
            </a:xfrm>
            <a:custGeom>
              <a:avLst/>
              <a:gdLst/>
              <a:ahLst/>
              <a:cxnLst/>
              <a:rect l="l" t="t" r="r" b="b"/>
              <a:pathLst>
                <a:path w="2345690">
                  <a:moveTo>
                    <a:pt x="0" y="0"/>
                  </a:moveTo>
                  <a:lnTo>
                    <a:pt x="2345435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90" name="object 58">
            <a:extLst>
              <a:ext uri="{FF2B5EF4-FFF2-40B4-BE49-F238E27FC236}">
                <a16:creationId xmlns:a16="http://schemas.microsoft.com/office/drawing/2014/main" id="{0815A4D3-09DD-33D0-6E80-24492DB4EEEB}"/>
              </a:ext>
            </a:extLst>
          </p:cNvPr>
          <p:cNvSpPr txBox="1"/>
          <p:nvPr/>
        </p:nvSpPr>
        <p:spPr>
          <a:xfrm>
            <a:off x="7834321" y="2484976"/>
            <a:ext cx="469900" cy="4770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53670">
              <a:lnSpc>
                <a:spcPct val="100000"/>
              </a:lnSpc>
            </a:pPr>
            <a:r>
              <a:rPr sz="9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3.5</a:t>
            </a:r>
          </a:p>
        </p:txBody>
      </p:sp>
      <p:sp>
        <p:nvSpPr>
          <p:cNvPr id="191" name="object 56">
            <a:extLst>
              <a:ext uri="{FF2B5EF4-FFF2-40B4-BE49-F238E27FC236}">
                <a16:creationId xmlns:a16="http://schemas.microsoft.com/office/drawing/2014/main" id="{D3EFC45D-F732-0E03-BEDF-29FEB7750954}"/>
              </a:ext>
            </a:extLst>
          </p:cNvPr>
          <p:cNvSpPr txBox="1"/>
          <p:nvPr/>
        </p:nvSpPr>
        <p:spPr>
          <a:xfrm>
            <a:off x="7857653" y="3369503"/>
            <a:ext cx="446542" cy="194283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55244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434"/>
              </a:spcBef>
            </a:pPr>
            <a:r>
              <a:rPr sz="9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1158</a:t>
            </a:r>
          </a:p>
        </p:txBody>
      </p:sp>
      <p:sp>
        <p:nvSpPr>
          <p:cNvPr id="192" name="object 57">
            <a:extLst>
              <a:ext uri="{FF2B5EF4-FFF2-40B4-BE49-F238E27FC236}">
                <a16:creationId xmlns:a16="http://schemas.microsoft.com/office/drawing/2014/main" id="{FD2B4A92-0945-CA1E-E119-E31B6888E848}"/>
              </a:ext>
            </a:extLst>
          </p:cNvPr>
          <p:cNvSpPr txBox="1"/>
          <p:nvPr/>
        </p:nvSpPr>
        <p:spPr>
          <a:xfrm>
            <a:off x="6662365" y="2341783"/>
            <a:ext cx="4679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2.8</a:t>
            </a:r>
          </a:p>
        </p:txBody>
      </p:sp>
      <p:sp>
        <p:nvSpPr>
          <p:cNvPr id="193" name="object 55">
            <a:extLst>
              <a:ext uri="{FF2B5EF4-FFF2-40B4-BE49-F238E27FC236}">
                <a16:creationId xmlns:a16="http://schemas.microsoft.com/office/drawing/2014/main" id="{CA8461F2-2452-C614-D97D-00CDAD23C54F}"/>
              </a:ext>
            </a:extLst>
          </p:cNvPr>
          <p:cNvSpPr txBox="1"/>
          <p:nvPr/>
        </p:nvSpPr>
        <p:spPr>
          <a:xfrm>
            <a:off x="6685443" y="2864515"/>
            <a:ext cx="11722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8384</a:t>
            </a:r>
          </a:p>
        </p:txBody>
      </p:sp>
      <p:grpSp>
        <p:nvGrpSpPr>
          <p:cNvPr id="194" name="object 28">
            <a:extLst>
              <a:ext uri="{FF2B5EF4-FFF2-40B4-BE49-F238E27FC236}">
                <a16:creationId xmlns:a16="http://schemas.microsoft.com/office/drawing/2014/main" id="{114E221C-7D11-522D-5AFF-4774E3369C9B}"/>
              </a:ext>
            </a:extLst>
          </p:cNvPr>
          <p:cNvGrpSpPr/>
          <p:nvPr/>
        </p:nvGrpSpPr>
        <p:grpSpPr>
          <a:xfrm>
            <a:off x="11683384" y="2338544"/>
            <a:ext cx="2268220" cy="1551940"/>
            <a:chOff x="7987030" y="3736657"/>
            <a:chExt cx="2268220" cy="1551940"/>
          </a:xfrm>
        </p:grpSpPr>
        <p:sp>
          <p:nvSpPr>
            <p:cNvPr id="195" name="object 29">
              <a:extLst>
                <a:ext uri="{FF2B5EF4-FFF2-40B4-BE49-F238E27FC236}">
                  <a16:creationId xmlns:a16="http://schemas.microsoft.com/office/drawing/2014/main" id="{07F270E9-9046-9C3D-F5EB-B36DA3BA0600}"/>
                </a:ext>
              </a:extLst>
            </p:cNvPr>
            <p:cNvSpPr/>
            <p:nvPr/>
          </p:nvSpPr>
          <p:spPr>
            <a:xfrm>
              <a:off x="7993380" y="4511040"/>
              <a:ext cx="2049780" cy="0"/>
            </a:xfrm>
            <a:custGeom>
              <a:avLst/>
              <a:gdLst/>
              <a:ahLst/>
              <a:cxnLst/>
              <a:rect l="l" t="t" r="r" b="b"/>
              <a:pathLst>
                <a:path w="2049779">
                  <a:moveTo>
                    <a:pt x="0" y="0"/>
                  </a:moveTo>
                  <a:lnTo>
                    <a:pt x="204977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96" name="object 30">
              <a:extLst>
                <a:ext uri="{FF2B5EF4-FFF2-40B4-BE49-F238E27FC236}">
                  <a16:creationId xmlns:a16="http://schemas.microsoft.com/office/drawing/2014/main" id="{38C568ED-631E-5CD0-0C57-8D850D4A58E3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2272" y="3851148"/>
              <a:ext cx="565378" cy="1437132"/>
            </a:xfrm>
            <a:prstGeom prst="rect">
              <a:avLst/>
            </a:prstGeom>
          </p:spPr>
        </p:pic>
        <p:pic>
          <p:nvPicPr>
            <p:cNvPr id="197" name="object 31">
              <a:extLst>
                <a:ext uri="{FF2B5EF4-FFF2-40B4-BE49-F238E27FC236}">
                  <a16:creationId xmlns:a16="http://schemas.microsoft.com/office/drawing/2014/main" id="{F0F80FB6-B650-9285-7044-A4B8E011D19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00032" y="4216895"/>
              <a:ext cx="565378" cy="1071384"/>
            </a:xfrm>
            <a:prstGeom prst="rect">
              <a:avLst/>
            </a:prstGeom>
          </p:spPr>
        </p:pic>
        <p:sp>
          <p:nvSpPr>
            <p:cNvPr id="198" name="object 32">
              <a:extLst>
                <a:ext uri="{FF2B5EF4-FFF2-40B4-BE49-F238E27FC236}">
                  <a16:creationId xmlns:a16="http://schemas.microsoft.com/office/drawing/2014/main" id="{2A4C9724-50E5-19A7-DDC8-1DAF00AE41C3}"/>
                </a:ext>
              </a:extLst>
            </p:cNvPr>
            <p:cNvSpPr/>
            <p:nvPr/>
          </p:nvSpPr>
          <p:spPr>
            <a:xfrm>
              <a:off x="7993380" y="3741420"/>
              <a:ext cx="2255520" cy="0"/>
            </a:xfrm>
            <a:custGeom>
              <a:avLst/>
              <a:gdLst/>
              <a:ahLst/>
              <a:cxnLst/>
              <a:rect l="l" t="t" r="r" b="b"/>
              <a:pathLst>
                <a:path w="2255520">
                  <a:moveTo>
                    <a:pt x="0" y="0"/>
                  </a:moveTo>
                  <a:lnTo>
                    <a:pt x="225552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99" name="object 33">
              <a:extLst>
                <a:ext uri="{FF2B5EF4-FFF2-40B4-BE49-F238E27FC236}">
                  <a16:creationId xmlns:a16="http://schemas.microsoft.com/office/drawing/2014/main" id="{6AF5059B-590E-5483-C645-1968B151BDD1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2272" y="3739896"/>
              <a:ext cx="1693164" cy="589787"/>
            </a:xfrm>
            <a:prstGeom prst="rect">
              <a:avLst/>
            </a:prstGeom>
          </p:spPr>
        </p:pic>
        <p:sp>
          <p:nvSpPr>
            <p:cNvPr id="200" name="object 34">
              <a:extLst>
                <a:ext uri="{FF2B5EF4-FFF2-40B4-BE49-F238E27FC236}">
                  <a16:creationId xmlns:a16="http://schemas.microsoft.com/office/drawing/2014/main" id="{7754F515-3D7C-5BE8-DDFA-367E209B3184}"/>
                </a:ext>
              </a:extLst>
            </p:cNvPr>
            <p:cNvSpPr/>
            <p:nvPr/>
          </p:nvSpPr>
          <p:spPr>
            <a:xfrm>
              <a:off x="8331708" y="3890772"/>
              <a:ext cx="451484" cy="1390015"/>
            </a:xfrm>
            <a:custGeom>
              <a:avLst/>
              <a:gdLst/>
              <a:ahLst/>
              <a:cxnLst/>
              <a:rect l="l" t="t" r="r" b="b"/>
              <a:pathLst>
                <a:path w="451484" h="1390014">
                  <a:moveTo>
                    <a:pt x="451103" y="0"/>
                  </a:moveTo>
                  <a:lnTo>
                    <a:pt x="0" y="0"/>
                  </a:lnTo>
                  <a:lnTo>
                    <a:pt x="0" y="1389887"/>
                  </a:lnTo>
                  <a:lnTo>
                    <a:pt x="451103" y="1389887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5641B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1" name="object 35">
              <a:extLst>
                <a:ext uri="{FF2B5EF4-FFF2-40B4-BE49-F238E27FC236}">
                  <a16:creationId xmlns:a16="http://schemas.microsoft.com/office/drawing/2014/main" id="{91D8BAA7-6A7F-BA2E-F447-DCB623A9703B}"/>
                </a:ext>
              </a:extLst>
            </p:cNvPr>
            <p:cNvSpPr/>
            <p:nvPr/>
          </p:nvSpPr>
          <p:spPr>
            <a:xfrm>
              <a:off x="9459468" y="4256532"/>
              <a:ext cx="451484" cy="1024255"/>
            </a:xfrm>
            <a:custGeom>
              <a:avLst/>
              <a:gdLst/>
              <a:ahLst/>
              <a:cxnLst/>
              <a:rect l="l" t="t" r="r" b="b"/>
              <a:pathLst>
                <a:path w="451484" h="1024254">
                  <a:moveTo>
                    <a:pt x="451103" y="0"/>
                  </a:moveTo>
                  <a:lnTo>
                    <a:pt x="0" y="0"/>
                  </a:lnTo>
                  <a:lnTo>
                    <a:pt x="0" y="1024128"/>
                  </a:lnTo>
                  <a:lnTo>
                    <a:pt x="451103" y="1024128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2" name="object 36">
              <a:extLst>
                <a:ext uri="{FF2B5EF4-FFF2-40B4-BE49-F238E27FC236}">
                  <a16:creationId xmlns:a16="http://schemas.microsoft.com/office/drawing/2014/main" id="{F8AA2F7E-93D9-FF39-3119-64F0C277D4E9}"/>
                </a:ext>
              </a:extLst>
            </p:cNvPr>
            <p:cNvSpPr/>
            <p:nvPr/>
          </p:nvSpPr>
          <p:spPr>
            <a:xfrm>
              <a:off x="8331708" y="3741419"/>
              <a:ext cx="1579245" cy="515620"/>
            </a:xfrm>
            <a:custGeom>
              <a:avLst/>
              <a:gdLst/>
              <a:ahLst/>
              <a:cxnLst/>
              <a:rect l="l" t="t" r="r" b="b"/>
              <a:pathLst>
                <a:path w="1579245" h="515620">
                  <a:moveTo>
                    <a:pt x="451104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451104" y="149352"/>
                  </a:lnTo>
                  <a:lnTo>
                    <a:pt x="451104" y="0"/>
                  </a:lnTo>
                  <a:close/>
                </a:path>
                <a:path w="1579245" h="515620">
                  <a:moveTo>
                    <a:pt x="1578864" y="0"/>
                  </a:moveTo>
                  <a:lnTo>
                    <a:pt x="1127760" y="0"/>
                  </a:lnTo>
                  <a:lnTo>
                    <a:pt x="1127760" y="515112"/>
                  </a:lnTo>
                  <a:lnTo>
                    <a:pt x="1578864" y="515112"/>
                  </a:lnTo>
                  <a:lnTo>
                    <a:pt x="1578864" y="0"/>
                  </a:lnTo>
                  <a:close/>
                </a:path>
              </a:pathLst>
            </a:custGeom>
            <a:solidFill>
              <a:srgbClr val="E07CC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3" name="object 37">
              <a:extLst>
                <a:ext uri="{FF2B5EF4-FFF2-40B4-BE49-F238E27FC236}">
                  <a16:creationId xmlns:a16="http://schemas.microsoft.com/office/drawing/2014/main" id="{C7CA6A49-7B83-7FBF-0D80-AAFE0E1701B9}"/>
                </a:ext>
              </a:extLst>
            </p:cNvPr>
            <p:cNvSpPr/>
            <p:nvPr/>
          </p:nvSpPr>
          <p:spPr>
            <a:xfrm>
              <a:off x="7993380" y="5280660"/>
              <a:ext cx="2255520" cy="0"/>
            </a:xfrm>
            <a:custGeom>
              <a:avLst/>
              <a:gdLst/>
              <a:ahLst/>
              <a:cxnLst/>
              <a:rect l="l" t="t" r="r" b="b"/>
              <a:pathLst>
                <a:path w="2255520">
                  <a:moveTo>
                    <a:pt x="0" y="0"/>
                  </a:moveTo>
                  <a:lnTo>
                    <a:pt x="225552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04" name="object 38">
            <a:extLst>
              <a:ext uri="{FF2B5EF4-FFF2-40B4-BE49-F238E27FC236}">
                <a16:creationId xmlns:a16="http://schemas.microsoft.com/office/drawing/2014/main" id="{4A016B2F-E067-4A7B-B584-3AE07422329A}"/>
              </a:ext>
            </a:extLst>
          </p:cNvPr>
          <p:cNvSpPr txBox="1"/>
          <p:nvPr/>
        </p:nvSpPr>
        <p:spPr>
          <a:xfrm>
            <a:off x="12022125" y="3121494"/>
            <a:ext cx="451484" cy="132344"/>
          </a:xfrm>
          <a:prstGeom prst="rect">
            <a:avLst/>
          </a:prstGeom>
          <a:solidFill>
            <a:srgbClr val="5641B5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50"/>
              </a:lnSpc>
            </a:pPr>
            <a:r>
              <a:rPr sz="9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7091</a:t>
            </a:r>
          </a:p>
        </p:txBody>
      </p:sp>
      <p:sp>
        <p:nvSpPr>
          <p:cNvPr id="205" name="object 39">
            <a:extLst>
              <a:ext uri="{FF2B5EF4-FFF2-40B4-BE49-F238E27FC236}">
                <a16:creationId xmlns:a16="http://schemas.microsoft.com/office/drawing/2014/main" id="{0256FE33-E61E-3FBF-F5D1-BF70AA27438D}"/>
              </a:ext>
            </a:extLst>
          </p:cNvPr>
          <p:cNvSpPr txBox="1"/>
          <p:nvPr/>
        </p:nvSpPr>
        <p:spPr>
          <a:xfrm>
            <a:off x="13155823" y="3227393"/>
            <a:ext cx="448994" cy="327013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9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2451</a:t>
            </a:r>
          </a:p>
        </p:txBody>
      </p:sp>
      <p:sp>
        <p:nvSpPr>
          <p:cNvPr id="206" name="object 40">
            <a:extLst>
              <a:ext uri="{FF2B5EF4-FFF2-40B4-BE49-F238E27FC236}">
                <a16:creationId xmlns:a16="http://schemas.microsoft.com/office/drawing/2014/main" id="{0C0A7067-15B1-7565-55D5-FF5A358BDCD1}"/>
              </a:ext>
            </a:extLst>
          </p:cNvPr>
          <p:cNvSpPr txBox="1"/>
          <p:nvPr/>
        </p:nvSpPr>
        <p:spPr>
          <a:xfrm>
            <a:off x="12022125" y="2347497"/>
            <a:ext cx="45148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2.8</a:t>
            </a:r>
          </a:p>
        </p:txBody>
      </p:sp>
      <p:sp>
        <p:nvSpPr>
          <p:cNvPr id="207" name="object 41">
            <a:extLst>
              <a:ext uri="{FF2B5EF4-FFF2-40B4-BE49-F238E27FC236}">
                <a16:creationId xmlns:a16="http://schemas.microsoft.com/office/drawing/2014/main" id="{AA09C458-96AF-F626-3AD9-515AF9EDDD55}"/>
              </a:ext>
            </a:extLst>
          </p:cNvPr>
          <p:cNvSpPr txBox="1"/>
          <p:nvPr/>
        </p:nvSpPr>
        <p:spPr>
          <a:xfrm>
            <a:off x="13155823" y="2537562"/>
            <a:ext cx="45148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chemeClr val="tx1"/>
                </a:solidFill>
                <a:latin typeface="Franklin Gothic Medium"/>
                <a:cs typeface="Franklin Gothic Medium"/>
              </a:rPr>
              <a:t>3.3</a:t>
            </a:r>
          </a:p>
        </p:txBody>
      </p:sp>
      <p:sp>
        <p:nvSpPr>
          <p:cNvPr id="208" name="object 25">
            <a:extLst>
              <a:ext uri="{FF2B5EF4-FFF2-40B4-BE49-F238E27FC236}">
                <a16:creationId xmlns:a16="http://schemas.microsoft.com/office/drawing/2014/main" id="{6ECE4E9E-9C7F-C520-B276-1E0B4860D618}"/>
              </a:ext>
            </a:extLst>
          </p:cNvPr>
          <p:cNvSpPr txBox="1"/>
          <p:nvPr/>
        </p:nvSpPr>
        <p:spPr>
          <a:xfrm>
            <a:off x="11001689" y="2845756"/>
            <a:ext cx="565785" cy="429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33045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solidFill>
                  <a:schemeClr val="tx1"/>
                </a:solidFill>
                <a:latin typeface="Franklin Gothic Medium"/>
                <a:cs typeface="Franklin Gothic Medium"/>
              </a:rPr>
              <a:t>No</a:t>
            </a:r>
            <a:endParaRPr sz="1200" dirty="0">
              <a:solidFill>
                <a:schemeClr val="tx1"/>
              </a:solidFill>
              <a:latin typeface="Franklin Gothic Medium"/>
              <a:cs typeface="Franklin Gothic Medium"/>
            </a:endParaRPr>
          </a:p>
          <a:p>
            <a:pPr marL="233045">
              <a:lnSpc>
                <a:spcPct val="100000"/>
              </a:lnSpc>
              <a:spcBef>
                <a:spcPts val="360"/>
              </a:spcBef>
            </a:pPr>
            <a:r>
              <a:rPr sz="1200" spc="-20" dirty="0">
                <a:solidFill>
                  <a:schemeClr val="tx1"/>
                </a:solidFill>
                <a:latin typeface="Franklin Gothic Medium"/>
                <a:cs typeface="Franklin Gothic Medium"/>
              </a:rPr>
              <a:t>Yes</a:t>
            </a:r>
            <a:endParaRPr sz="1200" dirty="0">
              <a:solidFill>
                <a:schemeClr val="tx1"/>
              </a:solidFill>
              <a:latin typeface="Franklin Gothic Medium"/>
              <a:cs typeface="Franklin Gothic Medium"/>
            </a:endParaRPr>
          </a:p>
        </p:txBody>
      </p:sp>
      <p:grpSp>
        <p:nvGrpSpPr>
          <p:cNvPr id="209" name="object 21">
            <a:extLst>
              <a:ext uri="{FF2B5EF4-FFF2-40B4-BE49-F238E27FC236}">
                <a16:creationId xmlns:a16="http://schemas.microsoft.com/office/drawing/2014/main" id="{0245A7C7-D54F-40A3-9C58-24F03FD18124}"/>
              </a:ext>
            </a:extLst>
          </p:cNvPr>
          <p:cNvGrpSpPr/>
          <p:nvPr/>
        </p:nvGrpSpPr>
        <p:grpSpPr>
          <a:xfrm>
            <a:off x="10943913" y="2842372"/>
            <a:ext cx="565785" cy="455930"/>
            <a:chOff x="9872471" y="2926079"/>
            <a:chExt cx="565785" cy="455930"/>
          </a:xfrm>
        </p:grpSpPr>
        <p:sp>
          <p:nvSpPr>
            <p:cNvPr id="210" name="object 22">
              <a:extLst>
                <a:ext uri="{FF2B5EF4-FFF2-40B4-BE49-F238E27FC236}">
                  <a16:creationId xmlns:a16="http://schemas.microsoft.com/office/drawing/2014/main" id="{00117DEB-C071-01B1-C39D-AE0E0DF8AB2D}"/>
                </a:ext>
              </a:extLst>
            </p:cNvPr>
            <p:cNvSpPr/>
            <p:nvPr/>
          </p:nvSpPr>
          <p:spPr>
            <a:xfrm>
              <a:off x="9872471" y="2926079"/>
              <a:ext cx="565785" cy="455930"/>
            </a:xfrm>
            <a:custGeom>
              <a:avLst/>
              <a:gdLst/>
              <a:ahLst/>
              <a:cxnLst/>
              <a:rect l="l" t="t" r="r" b="b"/>
              <a:pathLst>
                <a:path w="565784" h="455929">
                  <a:moveTo>
                    <a:pt x="565403" y="0"/>
                  </a:moveTo>
                  <a:lnTo>
                    <a:pt x="0" y="0"/>
                  </a:lnTo>
                  <a:lnTo>
                    <a:pt x="0" y="455675"/>
                  </a:lnTo>
                  <a:lnTo>
                    <a:pt x="565403" y="455675"/>
                  </a:lnTo>
                  <a:lnTo>
                    <a:pt x="565403" y="0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11" name="object 23">
              <a:extLst>
                <a:ext uri="{FF2B5EF4-FFF2-40B4-BE49-F238E27FC236}">
                  <a16:creationId xmlns:a16="http://schemas.microsoft.com/office/drawing/2014/main" id="{7FD1F99B-56BA-2600-C973-BEB0B59ADB6C}"/>
                </a:ext>
              </a:extLst>
            </p:cNvPr>
            <p:cNvSpPr/>
            <p:nvPr/>
          </p:nvSpPr>
          <p:spPr>
            <a:xfrm>
              <a:off x="9992867" y="3000755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5">
                  <a:moveTo>
                    <a:pt x="77724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77724" y="77724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5641B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2" name="object 24">
              <a:extLst>
                <a:ext uri="{FF2B5EF4-FFF2-40B4-BE49-F238E27FC236}">
                  <a16:creationId xmlns:a16="http://schemas.microsoft.com/office/drawing/2014/main" id="{0704B537-C6F7-1C1F-0D5E-5DA7FC25C7FB}"/>
                </a:ext>
              </a:extLst>
            </p:cNvPr>
            <p:cNvSpPr/>
            <p:nvPr/>
          </p:nvSpPr>
          <p:spPr>
            <a:xfrm>
              <a:off x="9992867" y="3229355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4">
                  <a:moveTo>
                    <a:pt x="77724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77724" y="77724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213" name="object 61">
            <a:extLst>
              <a:ext uri="{FF2B5EF4-FFF2-40B4-BE49-F238E27FC236}">
                <a16:creationId xmlns:a16="http://schemas.microsoft.com/office/drawing/2014/main" id="{131C92BB-069F-237E-0542-FA2E4EF6A60F}"/>
              </a:ext>
            </a:extLst>
          </p:cNvPr>
          <p:cNvSpPr txBox="1"/>
          <p:nvPr/>
        </p:nvSpPr>
        <p:spPr>
          <a:xfrm>
            <a:off x="7196945" y="4159498"/>
            <a:ext cx="8724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chemeClr val="tx1"/>
                </a:solidFill>
                <a:latin typeface="Franklin Gothic Medium"/>
                <a:cs typeface="Franklin Gothic Medium"/>
              </a:rPr>
              <a:t>Average </a:t>
            </a:r>
            <a:r>
              <a:rPr sz="900" spc="-15" dirty="0">
                <a:solidFill>
                  <a:schemeClr val="tx1"/>
                </a:solidFill>
                <a:latin typeface="Franklin Gothic Medium"/>
                <a:cs typeface="Franklin Gothic Medium"/>
              </a:rPr>
              <a:t>of</a:t>
            </a:r>
            <a:r>
              <a:rPr sz="900" spc="-20" dirty="0">
                <a:solidFill>
                  <a:schemeClr val="tx1"/>
                </a:solidFill>
                <a:latin typeface="Franklin Gothic Medium"/>
                <a:cs typeface="Franklin Gothic Medium"/>
              </a:rPr>
              <a:t> Rating</a:t>
            </a:r>
            <a:endParaRPr sz="900" dirty="0">
              <a:solidFill>
                <a:schemeClr val="tx1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214" name="object 60">
            <a:extLst>
              <a:ext uri="{FF2B5EF4-FFF2-40B4-BE49-F238E27FC236}">
                <a16:creationId xmlns:a16="http://schemas.microsoft.com/office/drawing/2014/main" id="{593358A4-54EB-506C-A60A-C6BC987C509B}"/>
              </a:ext>
            </a:extLst>
          </p:cNvPr>
          <p:cNvSpPr/>
          <p:nvPr/>
        </p:nvSpPr>
        <p:spPr>
          <a:xfrm>
            <a:off x="7076676" y="422614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7911" y="0"/>
                </a:moveTo>
                <a:lnTo>
                  <a:pt x="0" y="0"/>
                </a:lnTo>
                <a:lnTo>
                  <a:pt x="0" y="57912"/>
                </a:lnTo>
                <a:lnTo>
                  <a:pt x="57911" y="57912"/>
                </a:lnTo>
                <a:lnTo>
                  <a:pt x="57911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5" name="object 43">
            <a:extLst>
              <a:ext uri="{FF2B5EF4-FFF2-40B4-BE49-F238E27FC236}">
                <a16:creationId xmlns:a16="http://schemas.microsoft.com/office/drawing/2014/main" id="{B202A11D-E308-1CBE-1C56-9CCBD9B15D17}"/>
              </a:ext>
            </a:extLst>
          </p:cNvPr>
          <p:cNvSpPr/>
          <p:nvPr/>
        </p:nvSpPr>
        <p:spPr>
          <a:xfrm>
            <a:off x="12444399" y="408559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7911" y="0"/>
                </a:moveTo>
                <a:lnTo>
                  <a:pt x="0" y="0"/>
                </a:lnTo>
                <a:lnTo>
                  <a:pt x="0" y="57912"/>
                </a:lnTo>
                <a:lnTo>
                  <a:pt x="57911" y="57912"/>
                </a:lnTo>
                <a:lnTo>
                  <a:pt x="57911" y="0"/>
                </a:lnTo>
                <a:close/>
              </a:path>
            </a:pathLst>
          </a:custGeom>
          <a:solidFill>
            <a:srgbClr val="E07CC3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6" name="object 44">
            <a:extLst>
              <a:ext uri="{FF2B5EF4-FFF2-40B4-BE49-F238E27FC236}">
                <a16:creationId xmlns:a16="http://schemas.microsoft.com/office/drawing/2014/main" id="{AB75920F-CB13-EDFD-606D-4255A21E546C}"/>
              </a:ext>
            </a:extLst>
          </p:cNvPr>
          <p:cNvSpPr txBox="1"/>
          <p:nvPr/>
        </p:nvSpPr>
        <p:spPr>
          <a:xfrm>
            <a:off x="12534004" y="4042925"/>
            <a:ext cx="8978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strike="noStrike" spc="-25" dirty="0">
                <a:solidFill>
                  <a:schemeClr val="tx1"/>
                </a:solidFill>
                <a:latin typeface="Franklin Gothic Medium"/>
                <a:cs typeface="Franklin Gothic Medium"/>
              </a:rPr>
              <a:t>Avera</a:t>
            </a:r>
            <a:r>
              <a:rPr sz="900" strike="noStrike" spc="-20" dirty="0">
                <a:solidFill>
                  <a:schemeClr val="tx1"/>
                </a:solidFill>
                <a:latin typeface="Franklin Gothic Medium"/>
                <a:cs typeface="Franklin Gothic Medium"/>
              </a:rPr>
              <a:t>ge </a:t>
            </a:r>
            <a:r>
              <a:rPr sz="900" strike="noStrike" spc="-15" dirty="0">
                <a:solidFill>
                  <a:schemeClr val="tx1"/>
                </a:solidFill>
                <a:latin typeface="Franklin Gothic Medium"/>
                <a:cs typeface="Franklin Gothic Medium"/>
              </a:rPr>
              <a:t>of</a:t>
            </a:r>
            <a:r>
              <a:rPr sz="900" strike="noStrike" spc="-20" dirty="0">
                <a:solidFill>
                  <a:schemeClr val="tx1"/>
                </a:solidFill>
                <a:latin typeface="Franklin Gothic Medium"/>
                <a:cs typeface="Franklin Gothic Medium"/>
              </a:rPr>
              <a:t> Rating</a:t>
            </a:r>
            <a:endParaRPr sz="900" dirty="0">
              <a:solidFill>
                <a:schemeClr val="tx1"/>
              </a:solidFill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396" y="326189"/>
            <a:ext cx="9784624" cy="65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Suggested Countries for Expansion</a:t>
            </a:r>
            <a:endParaRPr lang="en-US" sz="4150" dirty="0">
              <a:latin typeface="Montserrat Bold" panose="00000800000000000000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49635" y="3591355"/>
            <a:ext cx="263592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Australia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01159" y="3956897"/>
            <a:ext cx="6113383" cy="1602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Australia presents an attractive opportunity for Zomato's expansion, with a relatively low number of restaurants and an average rating below 4. This indicates a potential market for growth and the possibility of establishing a strong presence in the Australian dining scene.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8143848" y="3555995"/>
            <a:ext cx="263592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Singapore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815858" y="3904980"/>
            <a:ext cx="6113383" cy="1923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Singapore, identified as a high-expenditure market, also offers potential for Zomato's expansion. With a low restaurant count and average rating below 4, there is an opportunity to capture a larger share of the market and cater to the diverse culinary preferences of Singaporean customers.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949634" y="5497890"/>
            <a:ext cx="263592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Canada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667159" y="5833801"/>
            <a:ext cx="6113383" cy="1923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Canada, with its low restaurant count and average rating below 4, presents a promising market for Zomato's expansion. By identifying the popular cuisines and dining preferences in Canada, Zomato can strategically open new restaurants to meet the evolving needs of Canadian customers.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8143849" y="5415069"/>
            <a:ext cx="263592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Sri Lanka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849858" y="5797705"/>
            <a:ext cx="6113383" cy="1923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Sri Lanka, with its limited number of restaurants and average rating below 4, offers an opportunity for Zomato to establish a strong foothold in the local dining market. By understanding the unique culinary preferences and dining habits of Sri Lankan customers, Zomato can differentiate its offerings and capture a larger market share.</a:t>
            </a:r>
            <a:endParaRPr lang="en-US" sz="130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69CBDF9-0297-FBFE-404A-222B40B76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156223"/>
              </p:ext>
            </p:extLst>
          </p:nvPr>
        </p:nvGraphicFramePr>
        <p:xfrm>
          <a:off x="1550504" y="1210467"/>
          <a:ext cx="10833653" cy="1923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ECFFA9A1-F8A8-AD31-BFB3-EFBC3799B90E}"/>
              </a:ext>
            </a:extLst>
          </p:cNvPr>
          <p:cNvSpPr/>
          <p:nvPr/>
        </p:nvSpPr>
        <p:spPr>
          <a:xfrm>
            <a:off x="701159" y="3682574"/>
            <a:ext cx="176194" cy="155622"/>
          </a:xfrm>
          <a:prstGeom prst="chevron">
            <a:avLst/>
          </a:prstGeom>
          <a:solidFill>
            <a:srgbClr val="7068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8CA62D61-C591-DB6A-AE6B-D6EF9B88E7DE}"/>
              </a:ext>
            </a:extLst>
          </p:cNvPr>
          <p:cNvSpPr/>
          <p:nvPr/>
        </p:nvSpPr>
        <p:spPr>
          <a:xfrm>
            <a:off x="671396" y="5559478"/>
            <a:ext cx="176194" cy="155622"/>
          </a:xfrm>
          <a:prstGeom prst="chevron">
            <a:avLst/>
          </a:prstGeom>
          <a:solidFill>
            <a:srgbClr val="7068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BCAB381E-5EE8-0426-CFAF-7E5DFB47D169}"/>
              </a:ext>
            </a:extLst>
          </p:cNvPr>
          <p:cNvSpPr/>
          <p:nvPr/>
        </p:nvSpPr>
        <p:spPr>
          <a:xfrm>
            <a:off x="7811338" y="3642907"/>
            <a:ext cx="176194" cy="155622"/>
          </a:xfrm>
          <a:prstGeom prst="chevron">
            <a:avLst/>
          </a:prstGeom>
          <a:solidFill>
            <a:srgbClr val="7068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CF13F366-C222-E49E-9DC6-B592C5595C3A}"/>
              </a:ext>
            </a:extLst>
          </p:cNvPr>
          <p:cNvSpPr/>
          <p:nvPr/>
        </p:nvSpPr>
        <p:spPr>
          <a:xfrm>
            <a:off x="7848268" y="5497890"/>
            <a:ext cx="176194" cy="155622"/>
          </a:xfrm>
          <a:prstGeom prst="chevron">
            <a:avLst/>
          </a:prstGeom>
          <a:solidFill>
            <a:srgbClr val="7068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05C941-5059-E00F-7B11-A22B59FE735B}"/>
              </a:ext>
            </a:extLst>
          </p:cNvPr>
          <p:cNvSpPr/>
          <p:nvPr/>
        </p:nvSpPr>
        <p:spPr>
          <a:xfrm>
            <a:off x="12473609" y="7494104"/>
            <a:ext cx="2067339" cy="646044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7E5B1-FFBB-86F0-C3A8-43BFA2DA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6C086DD-66EE-E2C4-4E18-6A7B38672714}"/>
              </a:ext>
            </a:extLst>
          </p:cNvPr>
          <p:cNvSpPr/>
          <p:nvPr/>
        </p:nvSpPr>
        <p:spPr>
          <a:xfrm>
            <a:off x="671396" y="209412"/>
            <a:ext cx="3224743" cy="65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Montserrat Bold" panose="00000800000000000000" charset="0"/>
              </a:rPr>
              <a:t>Dashboard</a:t>
            </a:r>
            <a:endParaRPr lang="en-US" sz="4150" dirty="0">
              <a:latin typeface="Montserrat Bold" panose="0000080000000000000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8D2C37-73CB-9143-0F3C-506EAB0255A4}"/>
              </a:ext>
            </a:extLst>
          </p:cNvPr>
          <p:cNvSpPr/>
          <p:nvPr/>
        </p:nvSpPr>
        <p:spPr>
          <a:xfrm>
            <a:off x="12473609" y="7494104"/>
            <a:ext cx="2067339" cy="646044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8CC67053-A88E-976E-6E8A-C723C3D71521}"/>
              </a:ext>
            </a:extLst>
          </p:cNvPr>
          <p:cNvSpPr/>
          <p:nvPr/>
        </p:nvSpPr>
        <p:spPr>
          <a:xfrm>
            <a:off x="694552" y="879150"/>
            <a:ext cx="13693188" cy="1089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comprehensive dashboard presented in this analysis provides a holistic view of the key insights and recommendations for Zomato's restaurant expansion strategy. The dashboard includes visualizations and data-driven insights that can inform decision-making and guide the opening of new restaurants in the identified target markets.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5D404-50D2-3F4D-6C89-D99A1F71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96" y="1968787"/>
            <a:ext cx="13693188" cy="61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625" y="575523"/>
            <a:ext cx="12865775" cy="584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Strategic Recommendations for Zomato's Expansion</a:t>
            </a:r>
            <a:endParaRPr lang="en-US" sz="3650" dirty="0">
              <a:latin typeface="Montserrat Bold" panose="00000800000000000000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0051" y="1554297"/>
            <a:ext cx="13387149" cy="228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latin typeface="Montserrat" panose="00000500000000000000" pitchFamily="2" charset="0"/>
              </a:rPr>
              <a:t>Based on the analysis of Zomato's dataset, </a:t>
            </a:r>
            <a:r>
              <a:rPr lang="en-US" sz="1350" dirty="0" err="1">
                <a:latin typeface="Montserrat" panose="00000500000000000000" pitchFamily="2" charset="0"/>
              </a:rPr>
              <a:t>i</a:t>
            </a:r>
            <a:r>
              <a:rPr lang="en-US" sz="1350" dirty="0">
                <a:latin typeface="Montserrat" panose="00000500000000000000" pitchFamily="2" charset="0"/>
              </a:rPr>
              <a:t> recommend the following strategies for expansion: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latin typeface="Montserrat" panose="00000500000000000000" pitchFamily="2" charset="0"/>
              </a:rPr>
              <a:t> 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sz="1350" b="1" dirty="0">
                <a:latin typeface="Montserrat" panose="00000500000000000000" pitchFamily="2" charset="0"/>
              </a:rPr>
              <a:t>Australia:</a:t>
            </a:r>
            <a:r>
              <a:rPr lang="en-US" sz="1350" dirty="0">
                <a:latin typeface="Montserrat" panose="00000500000000000000" pitchFamily="2" charset="0"/>
              </a:rPr>
              <a:t> Focus on pizza and bar food to leverage the casual dining culture and social eating experiences.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sz="1350" b="1" dirty="0">
                <a:latin typeface="Montserrat" panose="00000500000000000000" pitchFamily="2" charset="0"/>
              </a:rPr>
              <a:t>Canada:</a:t>
            </a:r>
            <a:r>
              <a:rPr lang="en-US" sz="1350" dirty="0">
                <a:latin typeface="Montserrat" panose="00000500000000000000" pitchFamily="2" charset="0"/>
              </a:rPr>
              <a:t> Emphasize Italian, Mediterranean, and pizza restaurants to cater to the diverse palate and appreciation for European cuisines.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sz="1350" b="1" dirty="0">
                <a:latin typeface="Montserrat" panose="00000500000000000000" pitchFamily="2" charset="0"/>
              </a:rPr>
              <a:t>Singapore: </a:t>
            </a:r>
            <a:r>
              <a:rPr lang="en-US" sz="1350" dirty="0">
                <a:latin typeface="Montserrat" panose="00000500000000000000" pitchFamily="2" charset="0"/>
              </a:rPr>
              <a:t>Target the bakery sector, capitalizing on the trend for artisanal and specialty baked goods.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sz="1350" b="1" dirty="0">
                <a:latin typeface="Montserrat" panose="00000500000000000000" pitchFamily="2" charset="0"/>
              </a:rPr>
              <a:t>Sri Lanka: </a:t>
            </a:r>
            <a:r>
              <a:rPr lang="en-US" sz="1350" dirty="0">
                <a:latin typeface="Montserrat" panose="00000500000000000000" pitchFamily="2" charset="0"/>
              </a:rPr>
              <a:t>Concentrate on seafood, juices, and desserts to align with the tropical climate and rich culinary traditions</a:t>
            </a:r>
            <a:r>
              <a:rPr lang="en-US" sz="1350" dirty="0"/>
              <a:t>.</a:t>
            </a: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25" y="4023717"/>
            <a:ext cx="3146941" cy="19448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1625" y="6190536"/>
            <a:ext cx="353173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Australia: Pizza and Bar Food</a:t>
            </a:r>
            <a:endParaRPr lang="en-US" sz="1400" b="1" dirty="0">
              <a:latin typeface="Montserrat Bold" panose="00000800000000000000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909" y="4023717"/>
            <a:ext cx="3147060" cy="194500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467641" y="6208991"/>
            <a:ext cx="3147060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Canada: Italian and Mediterranean</a:t>
            </a:r>
            <a:endParaRPr lang="en-US" sz="1400" dirty="0">
              <a:latin typeface="Montserrat Bold" panose="00000800000000000000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 b="11512"/>
          <a:stretch/>
        </p:blipFill>
        <p:spPr>
          <a:xfrm>
            <a:off x="7448312" y="4023717"/>
            <a:ext cx="3147060" cy="1944885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Text 8"/>
          <p:cNvSpPr/>
          <p:nvPr/>
        </p:nvSpPr>
        <p:spPr>
          <a:xfrm>
            <a:off x="7448312" y="6190655"/>
            <a:ext cx="3108127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Singapore: Bakery Specialties</a:t>
            </a:r>
            <a:endParaRPr lang="en-US" sz="1400" dirty="0">
              <a:latin typeface="Montserrat Bold" panose="00000800000000000000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1715" y="4023717"/>
            <a:ext cx="3147060" cy="194500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861715" y="6190655"/>
            <a:ext cx="3147060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Sri Lanka: Seafood and Desserts</a:t>
            </a:r>
            <a:endParaRPr lang="en-US" sz="1400" dirty="0">
              <a:latin typeface="Montserrat Bold" panose="0000080000000000000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277DF-6D84-D19E-BA7A-8712D963674D}"/>
              </a:ext>
            </a:extLst>
          </p:cNvPr>
          <p:cNvSpPr/>
          <p:nvPr/>
        </p:nvSpPr>
        <p:spPr>
          <a:xfrm>
            <a:off x="12473609" y="7779608"/>
            <a:ext cx="2067339" cy="360539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546" y="285392"/>
            <a:ext cx="11560672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3850" dirty="0">
              <a:latin typeface="Montserrat Bold" panose="00000800000000000000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2463" y="1167906"/>
            <a:ext cx="13325475" cy="2847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latin typeface="Montserrat" panose="00000500000000000000" pitchFamily="2" charset="0"/>
              </a:rPr>
              <a:t>Our analysis reveals significant opportunities for Zomato's expansion into Australia, Singapore, Canada, and Sri Lanka—markets with high growth potential and low competition. Each country offers unique prospects for culinary innovation.</a:t>
            </a:r>
          </a:p>
          <a:p>
            <a:pPr marL="0" indent="0">
              <a:lnSpc>
                <a:spcPts val="2300"/>
              </a:lnSpc>
              <a:buNone/>
            </a:pPr>
            <a:endParaRPr lang="en-US" sz="1450" dirty="0">
              <a:latin typeface="Montserrat" panose="00000500000000000000" pitchFamily="2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latin typeface="Montserrat" panose="00000500000000000000" pitchFamily="2" charset="0"/>
              </a:rPr>
              <a:t>Key insights include the positive impact of offering both reservations and online delivery on customer ratings. Therefore, Zomato should:</a:t>
            </a:r>
          </a:p>
          <a:p>
            <a:pPr marL="0" indent="0">
              <a:lnSpc>
                <a:spcPts val="2300"/>
              </a:lnSpc>
              <a:buNone/>
            </a:pPr>
            <a:endParaRPr lang="en-US" sz="1450" dirty="0">
              <a:latin typeface="Montserrat" panose="00000500000000000000" pitchFamily="2" charset="0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50" dirty="0">
                <a:latin typeface="Montserrat" panose="00000500000000000000" pitchFamily="2" charset="0"/>
              </a:rPr>
              <a:t>Tailor its expansion strategy to each country's culinary preferences and market gaps.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50" dirty="0">
                <a:latin typeface="Montserrat" panose="00000500000000000000" pitchFamily="2" charset="0"/>
              </a:rPr>
              <a:t>Prioritize implementing reservation and online delivery systems in new restaurant partnerships.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450" dirty="0">
                <a:latin typeface="Montserrat" panose="00000500000000000000" pitchFamily="2" charset="0"/>
              </a:rPr>
              <a:t>Continuously analyze local market trends and customer feedback to ensure sustained growth.</a:t>
            </a:r>
          </a:p>
        </p:txBody>
      </p:sp>
      <p:sp>
        <p:nvSpPr>
          <p:cNvPr id="6" name="Shape 4"/>
          <p:cNvSpPr/>
          <p:nvPr/>
        </p:nvSpPr>
        <p:spPr>
          <a:xfrm>
            <a:off x="620907" y="4642137"/>
            <a:ext cx="13325475" cy="22860"/>
          </a:xfrm>
          <a:prstGeom prst="roundRect">
            <a:avLst>
              <a:gd name="adj" fmla="val 733940"/>
            </a:avLst>
          </a:prstGeom>
          <a:solidFill>
            <a:srgbClr val="C1C3D0"/>
          </a:solidFill>
          <a:ln/>
        </p:spPr>
      </p:sp>
      <p:sp>
        <p:nvSpPr>
          <p:cNvPr id="7" name="Shape 5"/>
          <p:cNvSpPr/>
          <p:nvPr/>
        </p:nvSpPr>
        <p:spPr>
          <a:xfrm>
            <a:off x="2205271" y="4642137"/>
            <a:ext cx="22860" cy="652462"/>
          </a:xfrm>
          <a:prstGeom prst="roundRect">
            <a:avLst>
              <a:gd name="adj" fmla="val 733940"/>
            </a:avLst>
          </a:prstGeom>
          <a:solidFill>
            <a:srgbClr val="C1C3D0"/>
          </a:solidFill>
          <a:ln/>
        </p:spPr>
      </p:sp>
      <p:sp>
        <p:nvSpPr>
          <p:cNvPr id="8" name="Shape 6"/>
          <p:cNvSpPr/>
          <p:nvPr/>
        </p:nvSpPr>
        <p:spPr>
          <a:xfrm>
            <a:off x="2007032" y="4432468"/>
            <a:ext cx="419338" cy="419338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2164552" y="4494975"/>
            <a:ext cx="10418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00" dirty="0">
              <a:latin typeface="Montserrat Bold" panose="00000800000000000000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90238" y="5480932"/>
            <a:ext cx="245280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Market Entry</a:t>
            </a:r>
            <a:endParaRPr lang="en-US" sz="1900" dirty="0">
              <a:latin typeface="Montserrat Bold" panose="00000800000000000000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07239" y="5899318"/>
            <a:ext cx="2818924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presence in target countries with carefully selected restaurant partnerships.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5583193" y="4642137"/>
            <a:ext cx="22860" cy="652462"/>
          </a:xfrm>
          <a:prstGeom prst="roundRect">
            <a:avLst>
              <a:gd name="adj" fmla="val 733940"/>
            </a:avLst>
          </a:prstGeom>
          <a:solidFill>
            <a:srgbClr val="C1C3D0"/>
          </a:solidFill>
          <a:ln/>
        </p:spPr>
      </p:sp>
      <p:sp>
        <p:nvSpPr>
          <p:cNvPr id="13" name="Shape 11"/>
          <p:cNvSpPr/>
          <p:nvPr/>
        </p:nvSpPr>
        <p:spPr>
          <a:xfrm>
            <a:off x="5384954" y="4432468"/>
            <a:ext cx="419338" cy="419338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5512232" y="4494975"/>
            <a:ext cx="16478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00" dirty="0">
              <a:latin typeface="Montserrat Bold" panose="00000800000000000000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368279" y="5480932"/>
            <a:ext cx="252853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Feature Implementation</a:t>
            </a:r>
            <a:endParaRPr lang="en-US" sz="1900" dirty="0">
              <a:latin typeface="Montserrat Bold" panose="00000800000000000000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185162" y="5899318"/>
            <a:ext cx="2818924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reservation and delivery capabilities across all new restaurants.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8961116" y="4642137"/>
            <a:ext cx="22860" cy="652462"/>
          </a:xfrm>
          <a:prstGeom prst="roundRect">
            <a:avLst>
              <a:gd name="adj" fmla="val 733940"/>
            </a:avLst>
          </a:prstGeom>
          <a:solidFill>
            <a:srgbClr val="C1C3D0"/>
          </a:solidFill>
          <a:ln/>
        </p:spPr>
      </p:sp>
      <p:sp>
        <p:nvSpPr>
          <p:cNvPr id="18" name="Shape 16"/>
          <p:cNvSpPr/>
          <p:nvPr/>
        </p:nvSpPr>
        <p:spPr>
          <a:xfrm>
            <a:off x="8762877" y="4432468"/>
            <a:ext cx="419338" cy="419338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8893012" y="4494975"/>
            <a:ext cx="15894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00" dirty="0">
              <a:latin typeface="Montserrat Bold" panose="00000800000000000000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784063" y="5441761"/>
            <a:ext cx="245280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Local Adaptation</a:t>
            </a:r>
            <a:endParaRPr lang="en-US" sz="1900" dirty="0">
              <a:latin typeface="Montserrat Bold" panose="00000800000000000000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63084" y="5899318"/>
            <a:ext cx="2818924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refine offerings based on local preferences and feedback.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12339038" y="4642137"/>
            <a:ext cx="22860" cy="652462"/>
          </a:xfrm>
          <a:prstGeom prst="roundRect">
            <a:avLst>
              <a:gd name="adj" fmla="val 733940"/>
            </a:avLst>
          </a:prstGeom>
          <a:solidFill>
            <a:srgbClr val="C1C3D0"/>
          </a:solidFill>
          <a:ln/>
        </p:spPr>
      </p:sp>
      <p:sp>
        <p:nvSpPr>
          <p:cNvPr id="23" name="Shape 21"/>
          <p:cNvSpPr/>
          <p:nvPr/>
        </p:nvSpPr>
        <p:spPr>
          <a:xfrm>
            <a:off x="12140799" y="4432468"/>
            <a:ext cx="419338" cy="419338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4" name="Text 22"/>
          <p:cNvSpPr/>
          <p:nvPr/>
        </p:nvSpPr>
        <p:spPr>
          <a:xfrm>
            <a:off x="12261409" y="4494975"/>
            <a:ext cx="17799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300" dirty="0">
              <a:latin typeface="Montserrat Bold" panose="00000800000000000000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1135494" y="5441761"/>
            <a:ext cx="245280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Expansion</a:t>
            </a:r>
            <a:endParaRPr lang="en-US" sz="1900" dirty="0">
              <a:latin typeface="Montserrat Bold" panose="00000800000000000000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941006" y="5899318"/>
            <a:ext cx="2819043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Gradually increase market share and diversify restaurant portfolio in each country.</a:t>
            </a:r>
            <a:endParaRPr lang="en-US" sz="14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5FF027-6748-97F4-DAF6-486206F24C20}"/>
              </a:ext>
            </a:extLst>
          </p:cNvPr>
          <p:cNvSpPr/>
          <p:nvPr/>
        </p:nvSpPr>
        <p:spPr>
          <a:xfrm>
            <a:off x="12473609" y="7779608"/>
            <a:ext cx="2067339" cy="360539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291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4450" dirty="0">
              <a:latin typeface="Montserrat Bold" panose="00000800000000000000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766780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Zomato, a leading online platform for food discovery and delivery, has transformed the way people explore and enjoy diverse cuisines worldwide. The extensive Zomato dataset provides a valuable resource for analyzing restaurant offerings, pricing, and ratings, which can inform strategic decisions for business growth and expansion.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5909" y="1366242"/>
            <a:ext cx="25613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Agenda</a:t>
            </a:r>
            <a:endParaRPr lang="en-US" sz="4450" dirty="0">
              <a:latin typeface="Montserrat Bold" panose="00000800000000000000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42177" y="2654676"/>
            <a:ext cx="26633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1.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19926" y="2647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19926" y="3133725"/>
            <a:ext cx="39158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strategies and suggestions for opening new restaurants based on Zomato's data insights.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606440" y="264759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2.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956363" y="2647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Dataset Description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956363" y="3133725"/>
            <a:ext cx="39158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key metrics and attributes within the Zomato dataset to uncover meaningful trends.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84229" y="498794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3.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19926" y="4980861"/>
            <a:ext cx="39158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Objective Data Metrics and Visuals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119926" y="5823228"/>
            <a:ext cx="39158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and visualize the data to derive actionable insights for business growth.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9533217" y="4980861"/>
            <a:ext cx="33801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4.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956363" y="49808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956363" y="5466993"/>
            <a:ext cx="39158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 the key findings and recommendations to guide Zomato's expansion strategy.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6E3DFA-EC8A-E336-A6DB-6051B31CF5DA}"/>
              </a:ext>
            </a:extLst>
          </p:cNvPr>
          <p:cNvSpPr/>
          <p:nvPr/>
        </p:nvSpPr>
        <p:spPr>
          <a:xfrm>
            <a:off x="12473609" y="7494104"/>
            <a:ext cx="2067339" cy="646044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8" y="3075861"/>
            <a:ext cx="646743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4450" dirty="0">
              <a:latin typeface="Montserrat Bold" panose="00000800000000000000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a consultant data analyst hired by Zomato, your task is to leverage the power of data to uncover insights and provide strategic recommendations for opening new restaurants in target markets.</a:t>
            </a:r>
            <a:endParaRPr lang="en-US" sz="17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91CBF850-8073-DF88-559D-CA2FC8BF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6371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Dataset Description</a:t>
            </a:r>
            <a:endParaRPr lang="en-US" sz="4450" dirty="0">
              <a:latin typeface="Montserrat Bold" panose="00000800000000000000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3179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Key Attributes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890724"/>
            <a:ext cx="4018359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Zomato dataset includes essential restaurant details such as price range, cuisine types, reservation and delivery options, ratings, and geographical coordinates.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3179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Diverse Metrics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3890724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 encompasses a wide range of metrics, from the number of votes and average cost for two people to the date of restaurant opening and country-level information.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317915"/>
            <a:ext cx="30390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Comprehensive Insights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3890724"/>
            <a:ext cx="4018359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comprehensive dataset provides a holistic view of the restaurant industry, enabling in-depth analysis and informed decision-making for business expansion.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38B7F-4DF6-C413-D007-A07D876AEC95}"/>
              </a:ext>
            </a:extLst>
          </p:cNvPr>
          <p:cNvSpPr/>
          <p:nvPr/>
        </p:nvSpPr>
        <p:spPr>
          <a:xfrm>
            <a:off x="12473609" y="7494104"/>
            <a:ext cx="2067339" cy="646044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25590" y="-6550097"/>
            <a:ext cx="1579220" cy="146304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Text 0"/>
          <p:cNvSpPr/>
          <p:nvPr/>
        </p:nvSpPr>
        <p:spPr>
          <a:xfrm>
            <a:off x="1560443" y="453141"/>
            <a:ext cx="10644239" cy="83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Restaurant Concentration by Country</a:t>
            </a:r>
            <a:endParaRPr lang="en-US" sz="4000" dirty="0">
              <a:latin typeface="Montserrat Bold" panose="00000800000000000000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472945" y="4796665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1.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762862" y="47966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India Dominance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62862" y="5282798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 has the highest number of restaurants (8,643) in the dataset, far exceeding other countries.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360622" y="4813091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2.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684899" y="47966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Emerging Markets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684899" y="5282798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Brazil, UAE, and South Africa each have 60 restaurants, representing potential growth opportunities.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9133375" y="4782495"/>
            <a:ext cx="33611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3.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9533187" y="47754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Smaller Footprint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9539340" y="5282798"/>
            <a:ext cx="4127501" cy="1088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Canada has the least number of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(4) among the countries,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suggesting room for expansion.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B68F8E-A9BC-CFE7-6DD8-1D1B8D83419C}"/>
              </a:ext>
            </a:extLst>
          </p:cNvPr>
          <p:cNvSpPr/>
          <p:nvPr/>
        </p:nvSpPr>
        <p:spPr>
          <a:xfrm>
            <a:off x="12473609" y="7494104"/>
            <a:ext cx="2067339" cy="646044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656EC29-174E-C408-1EB9-F57CDC4166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367022"/>
              </p:ext>
            </p:extLst>
          </p:nvPr>
        </p:nvGraphicFramePr>
        <p:xfrm>
          <a:off x="1282241" y="1584531"/>
          <a:ext cx="11772843" cy="2631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7226"/>
            <a:ext cx="90118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Food Expenditure Analysis</a:t>
            </a:r>
            <a:endParaRPr lang="en-US" sz="4450" dirty="0">
              <a:latin typeface="Montserrat Bold" panose="00000800000000000000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6035873"/>
            <a:ext cx="360496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Targeted Expenditure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6522006"/>
            <a:ext cx="63943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analysis reveals that Singapore has the highest food expenditure among the selected countries, providing a strategic opportunity for Zomato's expansion.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477601" y="6035992"/>
            <a:ext cx="34256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Expenditure Insights</a:t>
            </a:r>
            <a:endParaRPr lang="en-US" sz="2200" dirty="0">
              <a:latin typeface="Montserrat Bold" panose="00000800000000000000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77601" y="6522125"/>
            <a:ext cx="63944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data-driven approach quantifies the food expenditure in the target regions, enabling informed decision-making for Zomato's restaurant expansion plans.</a:t>
            </a:r>
            <a:endParaRPr lang="en-US" sz="17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1770D88-800E-80E8-1951-09C8F22436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316615"/>
              </p:ext>
            </p:extLst>
          </p:nvPr>
        </p:nvGraphicFramePr>
        <p:xfrm>
          <a:off x="3170583" y="1656719"/>
          <a:ext cx="7643191" cy="385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3F65854-329A-5849-86F9-16EE2520E8A6}"/>
              </a:ext>
            </a:extLst>
          </p:cNvPr>
          <p:cNvSpPr/>
          <p:nvPr/>
        </p:nvSpPr>
        <p:spPr>
          <a:xfrm>
            <a:off x="12473609" y="7494104"/>
            <a:ext cx="2067339" cy="646044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87586" y="110834"/>
            <a:ext cx="5170170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Cuisine Analysis</a:t>
            </a:r>
            <a:endParaRPr lang="en-US" sz="4050" dirty="0">
              <a:latin typeface="Montserrat Bold" panose="00000800000000000000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87586" y="3938111"/>
            <a:ext cx="6529388" cy="1776770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884039" y="4134564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Australia</a:t>
            </a:r>
            <a:endParaRPr lang="en-US" sz="2000" dirty="0">
              <a:latin typeface="Montserrat Bold" panose="00000800000000000000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84039" y="4575453"/>
            <a:ext cx="6136481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most common cuisines in Australia are Pizza and Bar food, suggesting a preference for casual and comfort-oriented dining.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7413427" y="3938111"/>
            <a:ext cx="6529388" cy="1776770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7609880" y="4134564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Canada</a:t>
            </a:r>
            <a:endParaRPr lang="en-US" sz="2000" dirty="0">
              <a:latin typeface="Montserrat Bold" panose="00000800000000000000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609880" y="4575453"/>
            <a:ext cx="6136481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Canada's popular cuisines include Italian, Mediterranean, and Pizza, indicating a diverse culinary landscape.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87586" y="5911334"/>
            <a:ext cx="6529388" cy="1776770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884039" y="6107787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Singapore</a:t>
            </a:r>
            <a:endParaRPr lang="en-US" sz="2000" dirty="0">
              <a:latin typeface="Montserrat Bold" panose="00000800000000000000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84039" y="6548676"/>
            <a:ext cx="6136481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Bakery stands out as the predominant cuisine type in Singapore, highlighting the demand for fresh baked goods and pastries.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7413427" y="5911334"/>
            <a:ext cx="6529388" cy="1776770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5" name="Text 11"/>
          <p:cNvSpPr/>
          <p:nvPr/>
        </p:nvSpPr>
        <p:spPr>
          <a:xfrm>
            <a:off x="7609880" y="6107787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Sri Lanka</a:t>
            </a:r>
            <a:endParaRPr lang="en-US" sz="2000" dirty="0">
              <a:latin typeface="Montserrat Bold" panose="00000800000000000000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609880" y="6548676"/>
            <a:ext cx="6136481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Seafood, Juices, and Desserts are the signature cuisines in Sri Lanka, showcasing the local culinary specialties.</a:t>
            </a:r>
            <a:endParaRPr lang="en-US" sz="1500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6D16005-9608-D7B8-87E5-2F74FACC5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061239"/>
              </p:ext>
            </p:extLst>
          </p:nvPr>
        </p:nvGraphicFramePr>
        <p:xfrm>
          <a:off x="1062943" y="892755"/>
          <a:ext cx="12444335" cy="2534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C100AD9-664E-0F46-7641-31D740C354F5}"/>
              </a:ext>
            </a:extLst>
          </p:cNvPr>
          <p:cNvSpPr/>
          <p:nvPr/>
        </p:nvSpPr>
        <p:spPr>
          <a:xfrm>
            <a:off x="12473609" y="7494104"/>
            <a:ext cx="2067339" cy="646044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80823" y="65043"/>
            <a:ext cx="96661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Restaurant Openings Over Time</a:t>
            </a:r>
            <a:endParaRPr lang="en-US" sz="4000" dirty="0">
              <a:latin typeface="Montserrat Bold" panose="00000800000000000000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411874" y="1513616"/>
            <a:ext cx="45719" cy="36086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4972429" y="286412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3717167" y="499305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4811159" y="268085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600" dirty="0">
              <a:latin typeface="Montserrat Bold" panose="00000800000000000000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85409" y="26668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Initial Stability</a:t>
            </a:r>
            <a:endParaRPr lang="en-US" sz="1600" dirty="0">
              <a:latin typeface="Montserrat Bold" panose="00000800000000000000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82099" y="3000107"/>
            <a:ext cx="79396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restaurant industry showed stability between 2010 and 2011, with the number of openings remaining constant.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975232" y="394933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3748702" y="445972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4778675" y="3758565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600" dirty="0">
              <a:latin typeface="Montserrat Bold" panose="00000800000000000000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887310" y="3760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Growth Phase</a:t>
            </a:r>
            <a:endParaRPr lang="en-US" sz="1600" dirty="0">
              <a:latin typeface="Montserrat Bold" panose="00000800000000000000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82098" y="4120162"/>
            <a:ext cx="79396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2012 to 2013, the number of restaurant openings steadily increased, reaching a high point of 12 in 2013.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4532888" y="61950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4786594" y="4918658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600" dirty="0">
              <a:latin typeface="Montserrat Bold" panose="00000800000000000000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907923" y="48839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Decline and Recovery</a:t>
            </a:r>
            <a:endParaRPr lang="en-US" sz="1600" dirty="0">
              <a:latin typeface="Montserrat Bold" panose="00000800000000000000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907923" y="5310617"/>
            <a:ext cx="7939683" cy="1394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sharp decline in 2014 (from 12 to 4) followed by a recovery in 2015 suggests a period of market adjustment. This could indicate external factors such as economic challenges or industry-specific changes that led to fewer restaurant openings, followed by a return to higher numbers.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CE2867-1F31-1AE9-507F-687072347EE5}"/>
              </a:ext>
            </a:extLst>
          </p:cNvPr>
          <p:cNvSpPr/>
          <p:nvPr/>
        </p:nvSpPr>
        <p:spPr>
          <a:xfrm>
            <a:off x="12428511" y="7137869"/>
            <a:ext cx="2067339" cy="646044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CFE36893-92E5-53D6-359B-7A65579A8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811271"/>
              </p:ext>
            </p:extLst>
          </p:nvPr>
        </p:nvGraphicFramePr>
        <p:xfrm>
          <a:off x="4814688" y="700659"/>
          <a:ext cx="8394536" cy="1815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Shape 7">
            <a:extLst>
              <a:ext uri="{FF2B5EF4-FFF2-40B4-BE49-F238E27FC236}">
                <a16:creationId xmlns:a16="http://schemas.microsoft.com/office/drawing/2014/main" id="{8F560120-334D-0B15-A53C-28CE3D835B78}"/>
              </a:ext>
            </a:extLst>
          </p:cNvPr>
          <p:cNvSpPr/>
          <p:nvPr/>
        </p:nvSpPr>
        <p:spPr>
          <a:xfrm>
            <a:off x="4968104" y="507445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AECFB144-A185-A7FD-E535-AF5312607F58}"/>
              </a:ext>
            </a:extLst>
          </p:cNvPr>
          <p:cNvSpPr/>
          <p:nvPr/>
        </p:nvSpPr>
        <p:spPr>
          <a:xfrm>
            <a:off x="4785581" y="6699550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Montserrat Bold" panose="00000800000000000000" charset="0"/>
              </a:rPr>
              <a:t>4</a:t>
            </a: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FD968D79-8903-18DD-6B8A-BA4C7B6F3963}"/>
              </a:ext>
            </a:extLst>
          </p:cNvPr>
          <p:cNvSpPr/>
          <p:nvPr/>
        </p:nvSpPr>
        <p:spPr>
          <a:xfrm>
            <a:off x="4968103" y="6865954"/>
            <a:ext cx="758309" cy="4571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0812D5D6-4BF5-F1E5-85D4-E7D95BF586E0}"/>
              </a:ext>
            </a:extLst>
          </p:cNvPr>
          <p:cNvSpPr/>
          <p:nvPr/>
        </p:nvSpPr>
        <p:spPr>
          <a:xfrm>
            <a:off x="5840311" y="6705577"/>
            <a:ext cx="34772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Montserrat Bold" panose="00000800000000000000" charset="0"/>
                <a:ea typeface="Barlow Bold" pitchFamily="34" charset="-122"/>
                <a:cs typeface="Barlow Bold" pitchFamily="34" charset="-120"/>
              </a:rPr>
              <a:t>Second Decline and Stabilization</a:t>
            </a:r>
            <a:endParaRPr lang="en-US" sz="1600" dirty="0">
              <a:latin typeface="Montserrat Bold" panose="00000800000000000000" charset="0"/>
            </a:endParaRPr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992AAE54-6A08-B897-DE54-E9B0D3F0F0D3}"/>
              </a:ext>
            </a:extLst>
          </p:cNvPr>
          <p:cNvSpPr/>
          <p:nvPr/>
        </p:nvSpPr>
        <p:spPr>
          <a:xfrm>
            <a:off x="5840311" y="7049566"/>
            <a:ext cx="85561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500" dirty="0">
                <a:latin typeface="Montserrat" panose="00000500000000000000" pitchFamily="2" charset="0"/>
              </a:rPr>
              <a:t>The second drop in 2016, followed by a gradual recovery in 2017 and 2018, implies that the market may have experienced another correction, after which it stabilized around 6-7 restaurant openings per year.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76CFD8-CE0E-D856-DB6A-C6E2DE012641}"/>
              </a:ext>
            </a:extLst>
          </p:cNvPr>
          <p:cNvSpPr/>
          <p:nvPr/>
        </p:nvSpPr>
        <p:spPr>
          <a:xfrm>
            <a:off x="12473609" y="7831288"/>
            <a:ext cx="2067339" cy="308859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599</TotalTime>
  <Words>1312</Words>
  <Application>Microsoft Office PowerPoint</Application>
  <PresentationFormat>Custom</PresentationFormat>
  <Paragraphs>153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Times New Roman</vt:lpstr>
      <vt:lpstr>Montserrat Bold</vt:lpstr>
      <vt:lpstr>Barlow Bold</vt:lpstr>
      <vt:lpstr>Franklin Gothic Medium</vt:lpstr>
      <vt:lpstr>Montserrat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Sakthi Ganesh</cp:lastModifiedBy>
  <cp:revision>7</cp:revision>
  <dcterms:created xsi:type="dcterms:W3CDTF">2024-10-09T18:02:54Z</dcterms:created>
  <dcterms:modified xsi:type="dcterms:W3CDTF">2024-10-17T09:48:38Z</dcterms:modified>
</cp:coreProperties>
</file>